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313" r:id="rId4"/>
    <p:sldId id="259" r:id="rId5"/>
    <p:sldId id="261" r:id="rId6"/>
    <p:sldId id="262" r:id="rId7"/>
    <p:sldId id="258"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263" r:id="rId24"/>
    <p:sldId id="264" r:id="rId25"/>
    <p:sldId id="265"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312"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15F59985-8967-4F96-807A-15577B25F2DF}" type="datetimeFigureOut">
              <a:rPr lang="tr-TR" smtClean="0"/>
              <a:t>25.11.2019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B149E22-DE3B-4264-A5D3-3DF5A6E19D8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F59985-8967-4F96-807A-15577B25F2DF}"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F59985-8967-4F96-807A-15577B25F2DF}"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5F59985-8967-4F96-807A-15577B25F2DF}"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15F59985-8967-4F96-807A-15577B25F2DF}" type="datetimeFigureOut">
              <a:rPr lang="tr-TR" smtClean="0"/>
              <a:t>25.11.2019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149E22-DE3B-4264-A5D3-3DF5A6E19D8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5F59985-8967-4F96-807A-15577B25F2DF}" type="datetimeFigureOut">
              <a:rPr lang="tr-TR" smtClean="0"/>
              <a:t>25.11.2019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15F59985-8967-4F96-807A-15577B25F2DF}" type="datetimeFigureOut">
              <a:rPr lang="tr-TR" smtClean="0"/>
              <a:t>25.11.2019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15F59985-8967-4F96-807A-15577B25F2DF}" type="datetimeFigureOut">
              <a:rPr lang="tr-TR" smtClean="0"/>
              <a:t>25.11.2019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59985-8967-4F96-807A-15577B25F2DF}" type="datetimeFigureOut">
              <a:rPr lang="tr-TR" smtClean="0"/>
              <a:t>25.11.2019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5F59985-8967-4F96-807A-15577B25F2DF}" type="datetimeFigureOut">
              <a:rPr lang="tr-TR" smtClean="0"/>
              <a:t>25.11.2019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149E22-DE3B-4264-A5D3-3DF5A6E19D8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5F59985-8967-4F96-807A-15577B25F2DF}" type="datetimeFigureOut">
              <a:rPr lang="tr-TR" smtClean="0"/>
              <a:t>25.11.2019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B149E22-DE3B-4264-A5D3-3DF5A6E19D8A}"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F59985-8967-4F96-807A-15577B25F2DF}" type="datetimeFigureOut">
              <a:rPr lang="tr-TR" smtClean="0"/>
              <a:t>25.11.2019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149E22-DE3B-4264-A5D3-3DF5A6E19D8A}"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6448" y="1052736"/>
            <a:ext cx="7851648" cy="1828800"/>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smtClean="0"/>
              <a:t>AMASYA İL MİLLİ EĞİTİM MÜDÜRLÜĞÜ </a:t>
            </a:r>
            <a:endParaRPr lang="tr-TR" dirty="0"/>
          </a:p>
        </p:txBody>
      </p:sp>
      <p:sp>
        <p:nvSpPr>
          <p:cNvPr id="3" name="Alt Başlık 2"/>
          <p:cNvSpPr>
            <a:spLocks noGrp="1"/>
          </p:cNvSpPr>
          <p:nvPr>
            <p:ph type="subTitle" idx="1"/>
          </p:nvPr>
        </p:nvSpPr>
        <p:spPr/>
        <p:txBody>
          <a:bodyPr>
            <a:normAutofit fontScale="85000" lnSpcReduction="20000"/>
          </a:bodyPr>
          <a:lstStyle/>
          <a:p>
            <a:pPr algn="ctr"/>
            <a:endParaRPr lang="tr-TR" dirty="0" smtClean="0"/>
          </a:p>
          <a:p>
            <a:pPr algn="ctr"/>
            <a:r>
              <a:rPr lang="tr-TR" sz="5800" dirty="0" smtClean="0">
                <a:solidFill>
                  <a:srgbClr val="FFC000"/>
                </a:solidFill>
              </a:rPr>
              <a:t>ZÜMRE BAŞKANLARI TOPLANTISI </a:t>
            </a:r>
            <a:endParaRPr lang="tr-TR" sz="5800" dirty="0">
              <a:solidFill>
                <a:srgbClr val="FFC000"/>
              </a:solidFill>
            </a:endParaRPr>
          </a:p>
        </p:txBody>
      </p:sp>
      <p:sp>
        <p:nvSpPr>
          <p:cNvPr id="4" name="Metin kutusu 3"/>
          <p:cNvSpPr txBox="1"/>
          <p:nvPr/>
        </p:nvSpPr>
        <p:spPr>
          <a:xfrm>
            <a:off x="3923928" y="5877272"/>
            <a:ext cx="1295804" cy="369332"/>
          </a:xfrm>
          <a:prstGeom prst="rect">
            <a:avLst/>
          </a:prstGeom>
          <a:noFill/>
        </p:spPr>
        <p:txBody>
          <a:bodyPr wrap="none" rtlCol="0">
            <a:spAutoFit/>
          </a:bodyPr>
          <a:lstStyle/>
          <a:p>
            <a:r>
              <a:rPr lang="tr-TR" dirty="0" smtClean="0"/>
              <a:t>Kasım 2019</a:t>
            </a:r>
            <a:endParaRPr lang="tr-TR" dirty="0"/>
          </a:p>
        </p:txBody>
      </p:sp>
    </p:spTree>
    <p:extLst>
      <p:ext uri="{BB962C8B-B14F-4D97-AF65-F5344CB8AC3E}">
        <p14:creationId xmlns:p14="http://schemas.microsoft.com/office/powerpoint/2010/main" val="4257996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56584"/>
          </a:xfrm>
        </p:spPr>
        <p:txBody>
          <a:bodyPr>
            <a:normAutofit/>
          </a:bodyPr>
          <a:lstStyle/>
          <a:p>
            <a:pPr>
              <a:defRPr/>
            </a:pPr>
            <a:endParaRPr lang="tr-TR" sz="3500" dirty="0" smtClean="0">
              <a:solidFill>
                <a:schemeClr val="tx1">
                  <a:lumMod val="50000"/>
                  <a:lumOff val="50000"/>
                </a:schemeClr>
              </a:solidFill>
              <a:cs typeface="Arial" pitchFamily="34" charset="0"/>
            </a:endParaRPr>
          </a:p>
          <a:p>
            <a:pPr algn="just">
              <a:defRPr/>
            </a:pPr>
            <a:r>
              <a:rPr lang="tr-TR" sz="3500" dirty="0" smtClean="0">
                <a:solidFill>
                  <a:srgbClr val="FFFF00"/>
                </a:solidFill>
                <a:cs typeface="Arial" pitchFamily="34" charset="0"/>
              </a:rPr>
              <a:t>Derslerin işlenişinde uygulanacak öğretim yöntem ve tekniklerinin belirlenmesi</a:t>
            </a:r>
          </a:p>
          <a:p>
            <a:pPr algn="just">
              <a:defRPr/>
            </a:pPr>
            <a:r>
              <a:rPr lang="tr-TR" sz="3500" dirty="0" smtClean="0">
                <a:solidFill>
                  <a:srgbClr val="FFFF00"/>
                </a:solidFill>
                <a:cs typeface="Arial" pitchFamily="34" charset="0"/>
              </a:rPr>
              <a:t>Özel Eğitim ihtiyacı olan öğrenciler için BEP ile ders planlarının görüşülmesi</a:t>
            </a:r>
          </a:p>
          <a:p>
            <a:pPr algn="just">
              <a:defRPr/>
            </a:pPr>
            <a:r>
              <a:rPr lang="tr-TR" sz="3500" dirty="0" smtClean="0">
                <a:solidFill>
                  <a:srgbClr val="FFFF00"/>
                </a:solidFill>
                <a:cs typeface="Arial" pitchFamily="34" charset="0"/>
              </a:rPr>
              <a:t>Diğer zümre ve alan öğretmenleri ile yapılabilecek işbirliği ve esaslarının belirlenmesi</a:t>
            </a:r>
          </a:p>
          <a:p>
            <a:pPr marL="0" indent="0" algn="just">
              <a:buNone/>
              <a:defRPr/>
            </a:pPr>
            <a:endParaRPr lang="tr-TR" sz="3500" dirty="0" smtClean="0">
              <a:solidFill>
                <a:srgbClr val="FFFF00"/>
              </a:solidFill>
              <a:cs typeface="Arial" pitchFamily="34" charset="0"/>
            </a:endParaRPr>
          </a:p>
          <a:p>
            <a:pPr>
              <a:defRPr/>
            </a:pPr>
            <a:endParaRPr lang="tr-TR" sz="3200" dirty="0">
              <a:solidFill>
                <a:schemeClr val="tx1">
                  <a:lumMod val="50000"/>
                  <a:lumOff val="50000"/>
                </a:schemeClr>
              </a:solidFill>
              <a:cs typeface="Arial" pitchFamily="34" charset="0"/>
            </a:endParaRPr>
          </a:p>
          <a:p>
            <a:endParaRPr lang="tr-TR" dirty="0"/>
          </a:p>
        </p:txBody>
      </p:sp>
      <p:sp>
        <p:nvSpPr>
          <p:cNvPr id="5" name="Başlık 1"/>
          <p:cNvSpPr>
            <a:spLocks noGrp="1"/>
          </p:cNvSpPr>
          <p:nvPr>
            <p:ph type="title"/>
          </p:nvPr>
        </p:nvSpPr>
        <p:spPr>
          <a:xfrm>
            <a:off x="395536" y="4766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37754735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fontScale="92500"/>
          </a:bodyPr>
          <a:lstStyle/>
          <a:p>
            <a:pPr>
              <a:defRPr/>
            </a:pPr>
            <a:endParaRPr lang="tr-TR" sz="3500" dirty="0" smtClean="0">
              <a:solidFill>
                <a:schemeClr val="tx1">
                  <a:lumMod val="50000"/>
                  <a:lumOff val="50000"/>
                </a:schemeClr>
              </a:solidFill>
              <a:cs typeface="Arial" pitchFamily="34" charset="0"/>
            </a:endParaRPr>
          </a:p>
          <a:p>
            <a:pPr algn="just">
              <a:defRPr/>
            </a:pPr>
            <a:r>
              <a:rPr lang="tr-TR" sz="3500" dirty="0" smtClean="0">
                <a:solidFill>
                  <a:srgbClr val="FFFF00"/>
                </a:solidFill>
                <a:cs typeface="Arial" pitchFamily="34" charset="0"/>
              </a:rPr>
              <a:t>Öğretim alanı ile bilim ve teknolojideki gelişmelerin izlenerek uygulamalara yansıtılması</a:t>
            </a:r>
          </a:p>
          <a:p>
            <a:pPr algn="just">
              <a:defRPr/>
            </a:pPr>
            <a:r>
              <a:rPr lang="tr-TR" sz="3500" dirty="0" smtClean="0">
                <a:solidFill>
                  <a:srgbClr val="FFFF00"/>
                </a:solidFill>
                <a:cs typeface="Arial" pitchFamily="34" charset="0"/>
              </a:rPr>
              <a:t>Öğrencilerde girişimcilik bilincinin kazandırılmasına yönelik çalışmaların yapılması</a:t>
            </a:r>
          </a:p>
          <a:p>
            <a:pPr algn="just">
              <a:defRPr/>
            </a:pPr>
            <a:r>
              <a:rPr lang="tr-TR" sz="3500" dirty="0" smtClean="0">
                <a:solidFill>
                  <a:srgbClr val="FFFF00"/>
                </a:solidFill>
                <a:cs typeface="Arial" pitchFamily="34" charset="0"/>
              </a:rPr>
              <a:t>Derslerin daha verimli işlenebilmesi için ihtiyaç duyulan kitap, araç gereç ve benzeri öğretim materyallerinin belirlenmesi</a:t>
            </a:r>
          </a:p>
          <a:p>
            <a:pPr marL="0" indent="0" algn="just">
              <a:buNone/>
              <a:defRPr/>
            </a:pPr>
            <a:endParaRPr lang="tr-TR" sz="3500" dirty="0" smtClean="0">
              <a:solidFill>
                <a:srgbClr val="FFFF00"/>
              </a:solidFill>
              <a:cs typeface="Arial" pitchFamily="34" charset="0"/>
            </a:endParaRPr>
          </a:p>
          <a:p>
            <a:pPr>
              <a:defRPr/>
            </a:pPr>
            <a:endParaRPr lang="tr-TR" sz="3200" dirty="0">
              <a:solidFill>
                <a:schemeClr val="tx1">
                  <a:lumMod val="50000"/>
                  <a:lumOff val="50000"/>
                </a:schemeClr>
              </a:solidFill>
              <a:cs typeface="Arial" pitchFamily="34" charset="0"/>
            </a:endParaRPr>
          </a:p>
          <a:p>
            <a:endParaRPr lang="tr-TR" dirty="0"/>
          </a:p>
        </p:txBody>
      </p:sp>
      <p:sp>
        <p:nvSpPr>
          <p:cNvPr id="5" name="Başlık 1"/>
          <p:cNvSpPr>
            <a:spLocks noGrp="1"/>
          </p:cNvSpPr>
          <p:nvPr>
            <p:ph type="title"/>
          </p:nvPr>
        </p:nvSpPr>
        <p:spPr>
          <a:xfrm>
            <a:off x="395536" y="4766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29480102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fontScale="92500"/>
          </a:bodyPr>
          <a:lstStyle/>
          <a:p>
            <a:pPr>
              <a:defRPr/>
            </a:pPr>
            <a:endParaRPr lang="tr-TR" sz="3500" dirty="0" smtClean="0">
              <a:solidFill>
                <a:schemeClr val="tx1">
                  <a:lumMod val="50000"/>
                  <a:lumOff val="50000"/>
                </a:schemeClr>
              </a:solidFill>
              <a:cs typeface="Arial" pitchFamily="34" charset="0"/>
            </a:endParaRPr>
          </a:p>
          <a:p>
            <a:pPr>
              <a:defRPr/>
            </a:pPr>
            <a:r>
              <a:rPr lang="tr-TR" sz="3500" dirty="0" smtClean="0">
                <a:solidFill>
                  <a:srgbClr val="FFFF00"/>
                </a:solidFill>
                <a:cs typeface="Arial" pitchFamily="34" charset="0"/>
              </a:rPr>
              <a:t>Okul ve çevre imkanlarının değerlendirilerek yapılacak deney, proje ve gezi-gözlemlerin planlanması</a:t>
            </a:r>
          </a:p>
          <a:p>
            <a:pPr>
              <a:defRPr/>
            </a:pPr>
            <a:r>
              <a:rPr lang="tr-TR" sz="3500" dirty="0">
                <a:solidFill>
                  <a:srgbClr val="FFFF00"/>
                </a:solidFill>
                <a:cs typeface="Arial" pitchFamily="34" charset="0"/>
              </a:rPr>
              <a:t>Öğrenci başarısının ölçülmesi ve değerlendirilmesi amacıyla sınav analizlerinin yapılması</a:t>
            </a:r>
          </a:p>
          <a:p>
            <a:pPr>
              <a:defRPr/>
            </a:pPr>
            <a:r>
              <a:rPr lang="tr-TR" sz="3500" dirty="0">
                <a:solidFill>
                  <a:srgbClr val="FFFF00"/>
                </a:solidFill>
                <a:cs typeface="Arial" pitchFamily="34" charset="0"/>
              </a:rPr>
              <a:t>Öğrencilerin ulusal ve uluslararası düzeyde katıldıkları çeşitli sınav ve yarışmalardan aldıkları sonuçlara ilişkin başarı durumları</a:t>
            </a:r>
          </a:p>
          <a:p>
            <a:endParaRPr lang="tr-TR" dirty="0"/>
          </a:p>
        </p:txBody>
      </p:sp>
      <p:sp>
        <p:nvSpPr>
          <p:cNvPr id="5" name="Başlık 1"/>
          <p:cNvSpPr>
            <a:spLocks noGrp="1"/>
          </p:cNvSpPr>
          <p:nvPr>
            <p:ph type="title"/>
          </p:nvPr>
        </p:nvSpPr>
        <p:spPr>
          <a:xfrm>
            <a:off x="395536" y="260648"/>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10039077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pPr>
              <a:defRPr/>
            </a:pPr>
            <a:r>
              <a:rPr lang="tr-TR" sz="3500" dirty="0" smtClean="0">
                <a:solidFill>
                  <a:srgbClr val="FFFF00"/>
                </a:solidFill>
                <a:cs typeface="Arial" pitchFamily="34" charset="0"/>
              </a:rPr>
              <a:t>Görsel sanatlar, müzik, beden eğitimi dersleri ile uygulamalı nitelikteki diğer derslerin değerlendirilmesinde dikkate alınacak hususların tespit edilmesi, sınavların şekil sayı ve süresiyle ürün değerlendirme ölçeklerinin belirlenmesi</a:t>
            </a:r>
            <a:endParaRPr lang="tr-TR" sz="3500" dirty="0">
              <a:solidFill>
                <a:srgbClr val="FFFF00"/>
              </a:solidFill>
              <a:cs typeface="Arial" pitchFamily="34" charset="0"/>
            </a:endParaRPr>
          </a:p>
          <a:p>
            <a:endParaRPr lang="tr-TR" dirty="0"/>
          </a:p>
        </p:txBody>
      </p:sp>
      <p:sp>
        <p:nvSpPr>
          <p:cNvPr id="5" name="Başlık 1"/>
          <p:cNvSpPr>
            <a:spLocks noGrp="1"/>
          </p:cNvSpPr>
          <p:nvPr>
            <p:ph type="title"/>
          </p:nvPr>
        </p:nvSpPr>
        <p:spPr>
          <a:xfrm>
            <a:off x="395536" y="260648"/>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28226227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pPr>
              <a:defRPr/>
            </a:pPr>
            <a:r>
              <a:rPr lang="tr-TR" sz="3500" dirty="0" smtClean="0">
                <a:solidFill>
                  <a:srgbClr val="FFFF00"/>
                </a:solidFill>
                <a:cs typeface="Arial" pitchFamily="34" charset="0"/>
              </a:rPr>
              <a:t>Öğretim programları, okul ve çevre şartları dikkate alınarak eğitim kurumlarının kademe ve türüne göre proje konuları ile performans çalışmalarının belirlenmesi, planlanması ve bunların ölçme ve değerlendirilmesine yönelik ölçeklerin hazırlanması</a:t>
            </a:r>
            <a:endParaRPr lang="tr-TR" sz="3500" dirty="0">
              <a:solidFill>
                <a:srgbClr val="FFFF00"/>
              </a:solidFill>
              <a:cs typeface="Arial" pitchFamily="34" charset="0"/>
            </a:endParaRPr>
          </a:p>
          <a:p>
            <a:endParaRPr lang="tr-TR" dirty="0"/>
          </a:p>
        </p:txBody>
      </p:sp>
      <p:sp>
        <p:nvSpPr>
          <p:cNvPr id="5" name="Başlık 1"/>
          <p:cNvSpPr>
            <a:spLocks noGrp="1"/>
          </p:cNvSpPr>
          <p:nvPr>
            <p:ph type="title"/>
          </p:nvPr>
        </p:nvSpPr>
        <p:spPr>
          <a:xfrm>
            <a:off x="395536" y="260648"/>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9288137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lnSpcReduction="10000"/>
          </a:bodyPr>
          <a:lstStyle/>
          <a:p>
            <a:pPr>
              <a:defRPr/>
            </a:pPr>
            <a:endParaRPr lang="tr-TR" sz="3500" dirty="0" smtClean="0">
              <a:solidFill>
                <a:schemeClr val="tx1">
                  <a:lumMod val="50000"/>
                  <a:lumOff val="50000"/>
                </a:schemeClr>
              </a:solidFill>
              <a:cs typeface="Arial" pitchFamily="34" charset="0"/>
            </a:endParaRPr>
          </a:p>
          <a:p>
            <a:r>
              <a:rPr lang="tr-TR" sz="3500" dirty="0">
                <a:solidFill>
                  <a:srgbClr val="FFFF00"/>
                </a:solidFill>
                <a:cs typeface="Arial" pitchFamily="34" charset="0"/>
              </a:rPr>
              <a:t>İş sağlığı ve güvenliği tedbirlerinin </a:t>
            </a:r>
            <a:r>
              <a:rPr lang="tr-TR" sz="3500" dirty="0" smtClean="0">
                <a:solidFill>
                  <a:srgbClr val="FFFF00"/>
                </a:solidFill>
                <a:cs typeface="Arial" pitchFamily="34" charset="0"/>
              </a:rPr>
              <a:t>değerlendirilmesi</a:t>
            </a:r>
          </a:p>
          <a:p>
            <a:r>
              <a:rPr lang="tr-TR" sz="3500" dirty="0" smtClean="0">
                <a:solidFill>
                  <a:srgbClr val="FFFF00"/>
                </a:solidFill>
                <a:cs typeface="Arial" pitchFamily="34" charset="0"/>
              </a:rPr>
              <a:t>AYRICA</a:t>
            </a:r>
          </a:p>
          <a:p>
            <a:r>
              <a:rPr lang="tr-TR" sz="3500" dirty="0" smtClean="0">
                <a:solidFill>
                  <a:srgbClr val="FFFF00"/>
                </a:solidFill>
                <a:cs typeface="Arial" pitchFamily="34" charset="0"/>
              </a:rPr>
              <a:t>Mesleki ve Teknik eğitim veren eğitim kurumlarında </a:t>
            </a:r>
          </a:p>
          <a:p>
            <a:r>
              <a:rPr lang="tr-TR" sz="3500" dirty="0" smtClean="0">
                <a:solidFill>
                  <a:srgbClr val="FFFF00"/>
                </a:solidFill>
                <a:cs typeface="Arial" pitchFamily="34" charset="0"/>
              </a:rPr>
              <a:t>A) Dal dersleri ve Modüllerin belirlenmesi, gerektiğinde yeni öğretim programlarının hazırlanması ve mevcutlarının geliştirilmesi</a:t>
            </a:r>
            <a:endParaRPr lang="tr-TR" sz="3500" dirty="0">
              <a:solidFill>
                <a:srgbClr val="FFFF00"/>
              </a:solidFill>
              <a:cs typeface="Arial" pitchFamily="34" charset="0"/>
            </a:endParaRPr>
          </a:p>
        </p:txBody>
      </p:sp>
      <p:sp>
        <p:nvSpPr>
          <p:cNvPr id="5" name="Başlık 1"/>
          <p:cNvSpPr>
            <a:spLocks noGrp="1"/>
          </p:cNvSpPr>
          <p:nvPr>
            <p:ph type="title"/>
          </p:nvPr>
        </p:nvSpPr>
        <p:spPr>
          <a:xfrm>
            <a:off x="395536" y="260648"/>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26854555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B) Matematik ve Fen bilimleri ile ilgili atölye, laboratuvar ve meslek dersleri arasındaki ortak konuların birlikte ve eş zamanlı yürütülmesi</a:t>
            </a:r>
          </a:p>
          <a:p>
            <a:r>
              <a:rPr lang="tr-TR" sz="3500" dirty="0" smtClean="0">
                <a:solidFill>
                  <a:srgbClr val="FFFF00"/>
                </a:solidFill>
                <a:cs typeface="Arial" pitchFamily="34" charset="0"/>
              </a:rPr>
              <a:t>C) Proje, yarışma, fuar ve sergi çalışmalarının değerlendirilmesi</a:t>
            </a:r>
          </a:p>
          <a:p>
            <a:r>
              <a:rPr lang="tr-TR" sz="3500" dirty="0" smtClean="0">
                <a:solidFill>
                  <a:srgbClr val="FFFF00"/>
                </a:solidFill>
                <a:cs typeface="Arial" pitchFamily="34" charset="0"/>
              </a:rPr>
              <a:t>D) İşletmelerde staj yapacak öğrenciler ile ilgili konuların değerlendirilmesi</a:t>
            </a:r>
            <a:endParaRPr lang="tr-TR" sz="3500" dirty="0">
              <a:solidFill>
                <a:srgbClr val="FFFF00"/>
              </a:solidFill>
              <a:cs typeface="Arial" pitchFamily="34" charset="0"/>
            </a:endParaRPr>
          </a:p>
        </p:txBody>
      </p:sp>
      <p:sp>
        <p:nvSpPr>
          <p:cNvPr id="5" name="Başlık 1"/>
          <p:cNvSpPr>
            <a:spLocks noGrp="1"/>
          </p:cNvSpPr>
          <p:nvPr>
            <p:ph type="title"/>
          </p:nvPr>
        </p:nvSpPr>
        <p:spPr>
          <a:xfrm>
            <a:off x="395536" y="260648"/>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26378061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fontScale="92500" lnSpcReduction="20000"/>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Bir önceki toplantıda alınan kararlar</a:t>
            </a:r>
          </a:p>
          <a:p>
            <a:r>
              <a:rPr lang="tr-TR" sz="3500" dirty="0" smtClean="0">
                <a:solidFill>
                  <a:srgbClr val="FFFF00"/>
                </a:solidFill>
                <a:cs typeface="Arial" pitchFamily="34" charset="0"/>
              </a:rPr>
              <a:t>Eğitim – öğretimin planlanması</a:t>
            </a:r>
          </a:p>
          <a:p>
            <a:r>
              <a:rPr lang="tr-TR" sz="3500" dirty="0" smtClean="0">
                <a:solidFill>
                  <a:srgbClr val="FFFF00"/>
                </a:solidFill>
                <a:cs typeface="Arial" pitchFamily="34" charset="0"/>
              </a:rPr>
              <a:t>Zümre ve alanlar arası işbirliği</a:t>
            </a:r>
          </a:p>
          <a:p>
            <a:r>
              <a:rPr lang="tr-TR" sz="3500" dirty="0" smtClean="0">
                <a:solidFill>
                  <a:srgbClr val="FFFF00"/>
                </a:solidFill>
                <a:cs typeface="Arial" pitchFamily="34" charset="0"/>
              </a:rPr>
              <a:t>Öğrenci başarısının artırılması için alınacak tedbirler</a:t>
            </a:r>
          </a:p>
          <a:p>
            <a:r>
              <a:rPr lang="tr-TR" sz="3500" dirty="0" smtClean="0">
                <a:solidFill>
                  <a:srgbClr val="FFFF00"/>
                </a:solidFill>
                <a:cs typeface="Arial" pitchFamily="34" charset="0"/>
              </a:rPr>
              <a:t>Öğretim programlarında belirlenen ortak hedeflere ulaşılması</a:t>
            </a:r>
          </a:p>
          <a:p>
            <a:r>
              <a:rPr lang="tr-TR" sz="3500" dirty="0" smtClean="0">
                <a:solidFill>
                  <a:srgbClr val="FFFF00"/>
                </a:solidFill>
                <a:cs typeface="Arial" pitchFamily="34" charset="0"/>
              </a:rPr>
              <a:t>Öğrenme güçlüğü çeken öğrencilerle öğrenme güçlüğü çekilen konuların ilgili zümre öğretmenleri ile işbirliği yapılarak belirlenmesi ve gerekli önlemlerin alınması</a:t>
            </a:r>
            <a:endParaRPr lang="tr-TR" sz="3500" dirty="0">
              <a:solidFill>
                <a:srgbClr val="FFFF00"/>
              </a:solidFill>
              <a:cs typeface="Arial" pitchFamily="34" charset="0"/>
            </a:endParaRPr>
          </a:p>
        </p:txBody>
      </p:sp>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Eğitim Kurumu Sınıf-Alan Zümre Başkanları Kurulu</a:t>
            </a:r>
            <a:endParaRPr lang="tr-TR" sz="4800" dirty="0"/>
          </a:p>
        </p:txBody>
      </p:sp>
    </p:spTree>
    <p:extLst>
      <p:ext uri="{BB962C8B-B14F-4D97-AF65-F5344CB8AC3E}">
        <p14:creationId xmlns:p14="http://schemas.microsoft.com/office/powerpoint/2010/main" val="18566621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Sınavların, beceri sınavlarının ve ortak sınavların uygulanmasına yönelik planlamalar</a:t>
            </a:r>
          </a:p>
          <a:p>
            <a:r>
              <a:rPr lang="tr-TR" sz="3500" dirty="0" smtClean="0">
                <a:solidFill>
                  <a:srgbClr val="FFFF00"/>
                </a:solidFill>
                <a:cs typeface="Arial" pitchFamily="34" charset="0"/>
              </a:rPr>
              <a:t>İş sağlığı ve güvenliği</a:t>
            </a:r>
            <a:endParaRPr lang="tr-TR" sz="3500" dirty="0">
              <a:solidFill>
                <a:srgbClr val="FFFF00"/>
              </a:solidFill>
              <a:cs typeface="Arial" pitchFamily="34" charset="0"/>
            </a:endParaRPr>
          </a:p>
        </p:txBody>
      </p:sp>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Eğitim Kurumu Sınıf-Alan Zümre Başkanları Kurulu</a:t>
            </a:r>
            <a:endParaRPr lang="tr-TR" sz="4800" dirty="0"/>
          </a:p>
        </p:txBody>
      </p:sp>
    </p:spTree>
    <p:extLst>
      <p:ext uri="{BB962C8B-B14F-4D97-AF65-F5344CB8AC3E}">
        <p14:creationId xmlns:p14="http://schemas.microsoft.com/office/powerpoint/2010/main" val="27339704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Bir önceki toplantıda alınan kararlar</a:t>
            </a:r>
          </a:p>
          <a:p>
            <a:r>
              <a:rPr lang="tr-TR" sz="3500" dirty="0" smtClean="0">
                <a:solidFill>
                  <a:srgbClr val="FFFF00"/>
                </a:solidFill>
                <a:cs typeface="Arial" pitchFamily="34" charset="0"/>
              </a:rPr>
              <a:t>İlçe düzeyinde uygulama birliğinin sağlanması</a:t>
            </a:r>
          </a:p>
          <a:p>
            <a:r>
              <a:rPr lang="tr-TR" sz="3500" dirty="0" smtClean="0">
                <a:solidFill>
                  <a:srgbClr val="FFFF00"/>
                </a:solidFill>
                <a:cs typeface="Arial" pitchFamily="34" charset="0"/>
              </a:rPr>
              <a:t>Öğretim programlarında belirlenen ortak hedeflere ulaşılması</a:t>
            </a:r>
          </a:p>
          <a:p>
            <a:r>
              <a:rPr lang="tr-TR" sz="3500" dirty="0" smtClean="0">
                <a:solidFill>
                  <a:srgbClr val="FFFF00"/>
                </a:solidFill>
                <a:cs typeface="Arial" pitchFamily="34" charset="0"/>
              </a:rPr>
              <a:t>Öğrenci başarısının artırılması için alınacak tedbirler</a:t>
            </a:r>
          </a:p>
        </p:txBody>
      </p:sp>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800" dirty="0" smtClean="0"/>
              <a:t> </a:t>
            </a:r>
            <a:r>
              <a:rPr lang="tr-TR" sz="4400" b="1" dirty="0">
                <a:solidFill>
                  <a:srgbClr val="66CCFF"/>
                </a:solidFill>
                <a:latin typeface="AngsanaUPC" pitchFamily="18" charset="-34"/>
                <a:cs typeface="AngsanaUPC" pitchFamily="18" charset="-34"/>
              </a:rPr>
              <a:t>İlçe</a:t>
            </a:r>
            <a:r>
              <a:rPr lang="tr-TR" sz="4400" b="1" dirty="0" smtClean="0">
                <a:solidFill>
                  <a:srgbClr val="66CCFF"/>
                </a:solidFill>
                <a:latin typeface="AngsanaUPC" pitchFamily="18" charset="-34"/>
                <a:cs typeface="AngsanaUPC" pitchFamily="18" charset="-34"/>
              </a:rPr>
              <a:t> Sınıf-Alan Zümreleri</a:t>
            </a:r>
            <a:endParaRPr lang="tr-TR" sz="4800" dirty="0"/>
          </a:p>
        </p:txBody>
      </p:sp>
    </p:spTree>
    <p:extLst>
      <p:ext uri="{BB962C8B-B14F-4D97-AF65-F5344CB8AC3E}">
        <p14:creationId xmlns:p14="http://schemas.microsoft.com/office/powerpoint/2010/main" val="38920092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271864"/>
          </a:xfrm>
        </p:spPr>
        <p:txBody>
          <a:bodyPr>
            <a:normAutofit lnSpcReduction="10000"/>
          </a:bodyPr>
          <a:lstStyle/>
          <a:p>
            <a:pPr>
              <a:lnSpc>
                <a:spcPct val="90000"/>
              </a:lnSpc>
            </a:pPr>
            <a:endParaRPr lang="tr-TR" sz="2400" b="1" dirty="0" smtClean="0">
              <a:solidFill>
                <a:srgbClr val="FF0000"/>
              </a:solidFill>
            </a:endParaRPr>
          </a:p>
          <a:p>
            <a:pPr>
              <a:lnSpc>
                <a:spcPct val="90000"/>
              </a:lnSpc>
            </a:pPr>
            <a:endParaRPr lang="tr-TR" sz="2400" b="1" dirty="0">
              <a:solidFill>
                <a:srgbClr val="FF0000"/>
              </a:solidFill>
            </a:endParaRPr>
          </a:p>
          <a:p>
            <a:pPr>
              <a:lnSpc>
                <a:spcPct val="90000"/>
              </a:lnSpc>
            </a:pPr>
            <a:endParaRPr lang="tr-TR" sz="2400" b="1" dirty="0" smtClean="0">
              <a:solidFill>
                <a:srgbClr val="FF0000"/>
              </a:solidFill>
            </a:endParaRPr>
          </a:p>
          <a:p>
            <a:pPr algn="just">
              <a:lnSpc>
                <a:spcPct val="90000"/>
              </a:lnSpc>
            </a:pPr>
            <a:r>
              <a:rPr lang="tr-TR" sz="3900" b="1" dirty="0" smtClean="0">
                <a:solidFill>
                  <a:srgbClr val="FFC000"/>
                </a:solidFill>
              </a:rPr>
              <a:t>«Yaptıkları </a:t>
            </a:r>
            <a:r>
              <a:rPr lang="tr-TR" sz="3900" b="1" dirty="0">
                <a:solidFill>
                  <a:srgbClr val="FFC000"/>
                </a:solidFill>
              </a:rPr>
              <a:t>işin doğruluğuna inanan insanlar, çalışmalarının denetlenmesinden, karşı fikirler ortaya atılmasından ve tercihleri üzerinde münakaşa yapmaktan zevk </a:t>
            </a:r>
            <a:r>
              <a:rPr lang="tr-TR" sz="3900" b="1" dirty="0" smtClean="0">
                <a:solidFill>
                  <a:srgbClr val="FFC000"/>
                </a:solidFill>
              </a:rPr>
              <a:t>alırlar.»</a:t>
            </a:r>
            <a:endParaRPr lang="tr-TR" sz="3900" b="1" dirty="0">
              <a:solidFill>
                <a:srgbClr val="FFC000"/>
              </a:solidFill>
            </a:endParaRPr>
          </a:p>
          <a:p>
            <a:pPr>
              <a:lnSpc>
                <a:spcPct val="90000"/>
              </a:lnSpc>
            </a:pPr>
            <a:endParaRPr lang="tr-TR" sz="2400" dirty="0">
              <a:solidFill>
                <a:srgbClr val="FF0000"/>
              </a:solidFill>
            </a:endParaRPr>
          </a:p>
          <a:p>
            <a:pPr>
              <a:lnSpc>
                <a:spcPct val="90000"/>
              </a:lnSpc>
            </a:pPr>
            <a:r>
              <a:rPr lang="tr-TR" sz="2400" dirty="0">
                <a:solidFill>
                  <a:schemeClr val="accent3">
                    <a:lumMod val="20000"/>
                    <a:lumOff val="80000"/>
                  </a:schemeClr>
                </a:solidFill>
              </a:rPr>
              <a:t>                        </a:t>
            </a:r>
            <a:r>
              <a:rPr lang="tr-TR" sz="2400" dirty="0" smtClean="0">
                <a:solidFill>
                  <a:schemeClr val="accent3">
                    <a:lumMod val="20000"/>
                    <a:lumOff val="80000"/>
                  </a:schemeClr>
                </a:solidFill>
              </a:rPr>
              <a:t>                             Mustafa </a:t>
            </a:r>
            <a:r>
              <a:rPr lang="tr-TR" sz="2400" dirty="0">
                <a:solidFill>
                  <a:schemeClr val="accent3">
                    <a:lumMod val="20000"/>
                    <a:lumOff val="80000"/>
                  </a:schemeClr>
                </a:solidFill>
              </a:rPr>
              <a:t>Kemal ATATÜRK</a:t>
            </a:r>
          </a:p>
          <a:p>
            <a:endParaRPr lang="tr-TR" dirty="0"/>
          </a:p>
        </p:txBody>
      </p:sp>
    </p:spTree>
    <p:extLst>
      <p:ext uri="{BB962C8B-B14F-4D97-AF65-F5344CB8AC3E}">
        <p14:creationId xmlns:p14="http://schemas.microsoft.com/office/powerpoint/2010/main" val="38446779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İlçe düzeyinde yapılan sınavlar, ortak sınavlar ile merkezi ortak sınavlar</a:t>
            </a:r>
          </a:p>
          <a:p>
            <a:r>
              <a:rPr lang="tr-TR" sz="3500" dirty="0" smtClean="0">
                <a:solidFill>
                  <a:srgbClr val="FFFF00"/>
                </a:solidFill>
                <a:cs typeface="Arial" pitchFamily="34" charset="0"/>
              </a:rPr>
              <a:t>Zümre ve alanlar arası işbirliği</a:t>
            </a:r>
          </a:p>
          <a:p>
            <a:r>
              <a:rPr lang="tr-TR" sz="3500" dirty="0" smtClean="0">
                <a:solidFill>
                  <a:srgbClr val="FFFF00"/>
                </a:solidFill>
                <a:cs typeface="Arial" pitchFamily="34" charset="0"/>
              </a:rPr>
              <a:t>Eğitim ve öğretimde kalitenin yükseltilmesi</a:t>
            </a:r>
          </a:p>
          <a:p>
            <a:r>
              <a:rPr lang="tr-TR" sz="3500" dirty="0" smtClean="0">
                <a:solidFill>
                  <a:srgbClr val="FFFF00"/>
                </a:solidFill>
                <a:cs typeface="Arial" pitchFamily="34" charset="0"/>
              </a:rPr>
              <a:t>İş sağlığı ve güvenliği</a:t>
            </a:r>
          </a:p>
        </p:txBody>
      </p:sp>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800" dirty="0" smtClean="0"/>
              <a:t> </a:t>
            </a:r>
            <a:r>
              <a:rPr lang="tr-TR" sz="4400" b="1" dirty="0">
                <a:solidFill>
                  <a:srgbClr val="66CCFF"/>
                </a:solidFill>
                <a:latin typeface="AngsanaUPC" pitchFamily="18" charset="-34"/>
                <a:cs typeface="AngsanaUPC" pitchFamily="18" charset="-34"/>
              </a:rPr>
              <a:t>İlçe</a:t>
            </a:r>
            <a:r>
              <a:rPr lang="tr-TR" sz="4400" b="1" dirty="0" smtClean="0">
                <a:solidFill>
                  <a:srgbClr val="66CCFF"/>
                </a:solidFill>
                <a:latin typeface="AngsanaUPC" pitchFamily="18" charset="-34"/>
                <a:cs typeface="AngsanaUPC" pitchFamily="18" charset="-34"/>
              </a:rPr>
              <a:t> Sınıf-Alan Zümreleri</a:t>
            </a:r>
            <a:endParaRPr lang="tr-TR" sz="4800" dirty="0"/>
          </a:p>
        </p:txBody>
      </p:sp>
    </p:spTree>
    <p:extLst>
      <p:ext uri="{BB962C8B-B14F-4D97-AF65-F5344CB8AC3E}">
        <p14:creationId xmlns:p14="http://schemas.microsoft.com/office/powerpoint/2010/main" val="12083167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800" dirty="0" smtClean="0"/>
              <a:t> </a:t>
            </a:r>
            <a:r>
              <a:rPr lang="tr-TR" sz="4400" b="1" dirty="0" smtClean="0">
                <a:solidFill>
                  <a:srgbClr val="66CCFF"/>
                </a:solidFill>
                <a:latin typeface="AngsanaUPC" pitchFamily="18" charset="-34"/>
                <a:cs typeface="AngsanaUPC" pitchFamily="18" charset="-34"/>
              </a:rPr>
              <a:t>İl Sınıf-Alan Zümreleri</a:t>
            </a:r>
            <a:endParaRPr lang="tr-TR" sz="4800" dirty="0"/>
          </a:p>
        </p:txBody>
      </p:sp>
      <p:sp>
        <p:nvSpPr>
          <p:cNvPr id="6"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Bir önceki toplantıda alınan kararlar</a:t>
            </a:r>
          </a:p>
          <a:p>
            <a:r>
              <a:rPr lang="tr-TR" sz="3500" dirty="0" smtClean="0">
                <a:solidFill>
                  <a:srgbClr val="FFFF00"/>
                </a:solidFill>
                <a:cs typeface="Arial" pitchFamily="34" charset="0"/>
              </a:rPr>
              <a:t>İl düzeyinde uygulama birliğinin sağlanması</a:t>
            </a:r>
          </a:p>
          <a:p>
            <a:r>
              <a:rPr lang="tr-TR" sz="3500" dirty="0" smtClean="0">
                <a:solidFill>
                  <a:srgbClr val="FFFF00"/>
                </a:solidFill>
                <a:cs typeface="Arial" pitchFamily="34" charset="0"/>
              </a:rPr>
              <a:t>Öğretim programlarında belirlenen ortak hedeflere ulaşılması</a:t>
            </a:r>
          </a:p>
          <a:p>
            <a:r>
              <a:rPr lang="tr-TR" sz="3500" dirty="0" smtClean="0">
                <a:solidFill>
                  <a:srgbClr val="FFFF00"/>
                </a:solidFill>
                <a:cs typeface="Arial" pitchFamily="34" charset="0"/>
              </a:rPr>
              <a:t>Öğrenci başarısının artırılması için alınacak tedbirler</a:t>
            </a:r>
          </a:p>
        </p:txBody>
      </p:sp>
    </p:spTree>
    <p:extLst>
      <p:ext uri="{BB962C8B-B14F-4D97-AF65-F5344CB8AC3E}">
        <p14:creationId xmlns:p14="http://schemas.microsoft.com/office/powerpoint/2010/main" val="15880308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457200" y="5183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800" dirty="0" smtClean="0"/>
              <a:t> </a:t>
            </a:r>
            <a:r>
              <a:rPr lang="tr-TR" sz="4400" b="1" dirty="0" smtClean="0">
                <a:solidFill>
                  <a:srgbClr val="66CCFF"/>
                </a:solidFill>
                <a:latin typeface="AngsanaUPC" pitchFamily="18" charset="-34"/>
                <a:cs typeface="AngsanaUPC" pitchFamily="18" charset="-34"/>
              </a:rPr>
              <a:t>İl Sınıf-Alan Zümreleri</a:t>
            </a:r>
            <a:endParaRPr lang="tr-TR" sz="4800" dirty="0"/>
          </a:p>
        </p:txBody>
      </p:sp>
      <p:sp>
        <p:nvSpPr>
          <p:cNvPr id="7" name="İçerik Yer Tutucusu 2"/>
          <p:cNvSpPr>
            <a:spLocks noGrp="1"/>
          </p:cNvSpPr>
          <p:nvPr>
            <p:ph idx="1"/>
          </p:nvPr>
        </p:nvSpPr>
        <p:spPr>
          <a:xfrm>
            <a:off x="457200" y="908720"/>
            <a:ext cx="8229600" cy="5688632"/>
          </a:xfrm>
        </p:spPr>
        <p:txBody>
          <a:bodyPr>
            <a:normAutofit/>
          </a:bodyPr>
          <a:lstStyle/>
          <a:p>
            <a:pPr>
              <a:defRPr/>
            </a:pPr>
            <a:endParaRPr lang="tr-TR" sz="3500" dirty="0" smtClean="0">
              <a:solidFill>
                <a:schemeClr val="tx1">
                  <a:lumMod val="50000"/>
                  <a:lumOff val="50000"/>
                </a:schemeClr>
              </a:solidFill>
              <a:cs typeface="Arial" pitchFamily="34" charset="0"/>
            </a:endParaRPr>
          </a:p>
          <a:p>
            <a:r>
              <a:rPr lang="tr-TR" sz="3500" dirty="0" smtClean="0">
                <a:solidFill>
                  <a:srgbClr val="FFFF00"/>
                </a:solidFill>
                <a:cs typeface="Arial" pitchFamily="34" charset="0"/>
              </a:rPr>
              <a:t>İl düzeyinde yapılan sınavlar, ortak sınavlar ile merkezi ortak sınavlar</a:t>
            </a:r>
          </a:p>
          <a:p>
            <a:r>
              <a:rPr lang="tr-TR" sz="3500" dirty="0" smtClean="0">
                <a:solidFill>
                  <a:srgbClr val="FFFF00"/>
                </a:solidFill>
                <a:cs typeface="Arial" pitchFamily="34" charset="0"/>
              </a:rPr>
              <a:t>Zümre ve alanlar arası işbirliği</a:t>
            </a:r>
          </a:p>
          <a:p>
            <a:r>
              <a:rPr lang="tr-TR" sz="3500" dirty="0" smtClean="0">
                <a:solidFill>
                  <a:srgbClr val="FFFF00"/>
                </a:solidFill>
                <a:cs typeface="Arial" pitchFamily="34" charset="0"/>
              </a:rPr>
              <a:t>Eğitim ve öğretimde kalitenin yükseltilmesi</a:t>
            </a:r>
          </a:p>
          <a:p>
            <a:r>
              <a:rPr lang="tr-TR" sz="3500" dirty="0" smtClean="0">
                <a:solidFill>
                  <a:srgbClr val="FFFF00"/>
                </a:solidFill>
                <a:cs typeface="Arial" pitchFamily="34" charset="0"/>
              </a:rPr>
              <a:t>İş sağlığı ve güvenliği</a:t>
            </a:r>
          </a:p>
        </p:txBody>
      </p:sp>
    </p:spTree>
    <p:extLst>
      <p:ext uri="{BB962C8B-B14F-4D97-AF65-F5344CB8AC3E}">
        <p14:creationId xmlns:p14="http://schemas.microsoft.com/office/powerpoint/2010/main" val="4598739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229600" cy="864096"/>
          </a:xfrm>
        </p:spPr>
        <p:txBody>
          <a:bodyPr>
            <a:noAutofit/>
          </a:bodyPr>
          <a:lstStyle/>
          <a:p>
            <a:pPr algn="ctr"/>
            <a:r>
              <a:rPr lang="tr-TR" sz="3600" dirty="0" smtClean="0">
                <a:solidFill>
                  <a:srgbClr val="FFC000"/>
                </a:solidFill>
              </a:rPr>
              <a:t>Zümre Toplantılarının Değerlendirilmesi  </a:t>
            </a:r>
            <a:endParaRPr lang="tr-TR" sz="3600" dirty="0">
              <a:solidFill>
                <a:srgbClr val="FFC000"/>
              </a:solidFill>
            </a:endParaRPr>
          </a:p>
        </p:txBody>
      </p:sp>
      <p:sp>
        <p:nvSpPr>
          <p:cNvPr id="3" name="İçerik Yer Tutucusu 2"/>
          <p:cNvSpPr>
            <a:spLocks noGrp="1"/>
          </p:cNvSpPr>
          <p:nvPr>
            <p:ph idx="1"/>
          </p:nvPr>
        </p:nvSpPr>
        <p:spPr>
          <a:xfrm>
            <a:off x="611560" y="1484784"/>
            <a:ext cx="8229600" cy="5109200"/>
          </a:xfrm>
        </p:spPr>
        <p:txBody>
          <a:bodyPr>
            <a:normAutofit fontScale="92500" lnSpcReduction="10000"/>
          </a:bodyPr>
          <a:lstStyle/>
          <a:p>
            <a:pPr algn="just"/>
            <a:r>
              <a:rPr lang="tr-TR" sz="2800" dirty="0"/>
              <a:t>Genellikle, okullarımızda az da olsa amaca hizmet edecek şekilde ve sayıda zümre toplantıları yapılmaktadır. Fakat okullarımızın çoğunda yapılan zümre </a:t>
            </a:r>
            <a:r>
              <a:rPr lang="tr-TR" sz="2800" dirty="0" smtClean="0"/>
              <a:t>toplantılarında alınan kararların, </a:t>
            </a:r>
            <a:r>
              <a:rPr lang="tr-TR" sz="2800" dirty="0"/>
              <a:t>istenilen amaçtan uzak, yüzeysel, yönetmelik ve genelgelerin hükümlerini tekrar eder nitelikte olduğu görülmektedir. </a:t>
            </a:r>
            <a:endParaRPr lang="tr-TR" sz="2800" dirty="0" smtClean="0"/>
          </a:p>
          <a:p>
            <a:pPr algn="just"/>
            <a:r>
              <a:rPr lang="tr-TR" sz="2800" dirty="0" smtClean="0"/>
              <a:t>Zümre </a:t>
            </a:r>
            <a:r>
              <a:rPr lang="tr-TR" sz="2800" dirty="0"/>
              <a:t>toplantıları, tecrübeli öğretmenlerin edindikleri mesleki deneyimi aynı branştaki yeni meslektaşlarına sunma fırsatı veren ve genç branş arkadaşlarıyla yeni bilgilerini tecrübeli </a:t>
            </a:r>
            <a:r>
              <a:rPr lang="tr-TR" sz="2800" dirty="0" smtClean="0"/>
              <a:t>meslek- </a:t>
            </a:r>
            <a:r>
              <a:rPr lang="tr-TR" sz="2800" dirty="0"/>
              <a:t>taşlarına arz etme imkanı oluşturan bir çalışma ortamı yaratır.</a:t>
            </a:r>
            <a:endParaRPr lang="tr-TR" dirty="0">
              <a:solidFill>
                <a:srgbClr val="C00000"/>
              </a:solidFill>
            </a:endParaRPr>
          </a:p>
        </p:txBody>
      </p:sp>
    </p:spTree>
    <p:extLst>
      <p:ext uri="{BB962C8B-B14F-4D97-AF65-F5344CB8AC3E}">
        <p14:creationId xmlns:p14="http://schemas.microsoft.com/office/powerpoint/2010/main" val="25729208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620688"/>
            <a:ext cx="8229600" cy="864096"/>
          </a:xfrm>
        </p:spPr>
        <p:txBody>
          <a:bodyPr>
            <a:noAutofit/>
          </a:bodyPr>
          <a:lstStyle/>
          <a:p>
            <a:pPr algn="ctr"/>
            <a:r>
              <a:rPr lang="tr-TR" sz="3600" dirty="0">
                <a:solidFill>
                  <a:srgbClr val="FFC000"/>
                </a:solidFill>
              </a:rPr>
              <a:t>Zümre Toplantılarının Değerlendirilmesi </a:t>
            </a:r>
            <a:endParaRPr lang="tr-TR" sz="3600" dirty="0"/>
          </a:p>
        </p:txBody>
      </p:sp>
      <p:sp>
        <p:nvSpPr>
          <p:cNvPr id="3" name="İçerik Yer Tutucusu 2"/>
          <p:cNvSpPr>
            <a:spLocks noGrp="1"/>
          </p:cNvSpPr>
          <p:nvPr>
            <p:ph idx="1"/>
          </p:nvPr>
        </p:nvSpPr>
        <p:spPr>
          <a:xfrm>
            <a:off x="611560" y="1484784"/>
            <a:ext cx="8229600" cy="5109200"/>
          </a:xfrm>
        </p:spPr>
        <p:txBody>
          <a:bodyPr>
            <a:normAutofit/>
          </a:bodyPr>
          <a:lstStyle/>
          <a:p>
            <a:pPr algn="just"/>
            <a:endParaRPr lang="tr-TR" sz="2800" dirty="0" smtClean="0"/>
          </a:p>
          <a:p>
            <a:pPr algn="just"/>
            <a:r>
              <a:rPr lang="tr-TR" sz="2800" dirty="0" smtClean="0"/>
              <a:t>Bu toplantılar, </a:t>
            </a:r>
            <a:r>
              <a:rPr lang="tr-TR" sz="2800" dirty="0"/>
              <a:t>eğitim – öğretim </a:t>
            </a:r>
            <a:r>
              <a:rPr lang="tr-TR" sz="2800" dirty="0" smtClean="0"/>
              <a:t>birliği, </a:t>
            </a:r>
            <a:r>
              <a:rPr lang="tr-TR" sz="2800" dirty="0"/>
              <a:t>geliştirmeyi ve koordinasyonu sağlayan çalışmalara hizmet ettiğinden sık sık yapılmalıdır. Toplantılarda ele alınan konular, </a:t>
            </a:r>
            <a:r>
              <a:rPr lang="tr-TR" sz="2800" dirty="0" smtClean="0">
                <a:solidFill>
                  <a:srgbClr val="FFC000"/>
                </a:solidFill>
              </a:rPr>
              <a:t>neden-neyi-nasıl–ne zaman-ne</a:t>
            </a:r>
            <a:r>
              <a:rPr lang="tr-TR" sz="2800" dirty="0" smtClean="0"/>
              <a:t> </a:t>
            </a:r>
            <a:r>
              <a:rPr lang="tr-TR" sz="2800" dirty="0">
                <a:solidFill>
                  <a:srgbClr val="FFC000"/>
                </a:solidFill>
              </a:rPr>
              <a:t>ile</a:t>
            </a:r>
            <a:r>
              <a:rPr lang="tr-TR" sz="2800" dirty="0"/>
              <a:t> ve </a:t>
            </a:r>
            <a:r>
              <a:rPr lang="tr-TR" sz="2800" dirty="0">
                <a:solidFill>
                  <a:srgbClr val="FFC000"/>
                </a:solidFill>
              </a:rPr>
              <a:t>nerede</a:t>
            </a:r>
            <a:r>
              <a:rPr lang="tr-TR" sz="2800" dirty="0"/>
              <a:t> sorularına cevap verecek ayrıntıda ele alınmalı ve tartışma konusu yapılarak, sonuçlar karara bağlanmalıdır.</a:t>
            </a:r>
          </a:p>
          <a:p>
            <a:pPr algn="just"/>
            <a:endParaRPr lang="tr-TR" dirty="0">
              <a:solidFill>
                <a:srgbClr val="C00000"/>
              </a:solidFill>
            </a:endParaRPr>
          </a:p>
        </p:txBody>
      </p:sp>
    </p:spTree>
    <p:extLst>
      <p:ext uri="{BB962C8B-B14F-4D97-AF65-F5344CB8AC3E}">
        <p14:creationId xmlns:p14="http://schemas.microsoft.com/office/powerpoint/2010/main" val="20602116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484784"/>
            <a:ext cx="8229600" cy="5109200"/>
          </a:xfrm>
        </p:spPr>
        <p:txBody>
          <a:bodyPr>
            <a:normAutofit/>
          </a:bodyPr>
          <a:lstStyle/>
          <a:p>
            <a:pPr algn="ctr"/>
            <a:endParaRPr lang="tr-TR" sz="2800" dirty="0" smtClean="0"/>
          </a:p>
          <a:p>
            <a:pPr algn="just"/>
            <a:endParaRPr lang="tr-TR" sz="2800" dirty="0">
              <a:solidFill>
                <a:srgbClr val="C00000"/>
              </a:solidFill>
            </a:endParaRPr>
          </a:p>
          <a:p>
            <a:pPr algn="just"/>
            <a:endParaRPr lang="tr-TR" sz="2800" dirty="0" smtClean="0">
              <a:solidFill>
                <a:srgbClr val="C00000"/>
              </a:solidFill>
            </a:endParaRPr>
          </a:p>
          <a:p>
            <a:pPr marL="0" indent="0" algn="ctr" fontAlgn="auto">
              <a:spcAft>
                <a:spcPts val="0"/>
              </a:spcAft>
              <a:buNone/>
              <a:defRPr/>
            </a:pPr>
            <a:r>
              <a:rPr lang="tr-TR" sz="2800" dirty="0" smtClean="0">
                <a:solidFill>
                  <a:srgbClr val="FFC000"/>
                </a:solidFill>
              </a:rPr>
              <a:t>ZÜMRE TOPLANTILARI </a:t>
            </a:r>
          </a:p>
          <a:p>
            <a:pPr marL="457200" indent="-457200" fontAlgn="auto">
              <a:spcAft>
                <a:spcPts val="0"/>
              </a:spcAft>
              <a:buFont typeface="+mj-lt"/>
              <a:buAutoNum type="arabicPeriod"/>
              <a:defRPr/>
            </a:pPr>
            <a:r>
              <a:rPr lang="tr-TR" sz="2800" dirty="0" smtClean="0">
                <a:solidFill>
                  <a:srgbClr val="FFFF00"/>
                </a:solidFill>
              </a:rPr>
              <a:t>Sene </a:t>
            </a:r>
            <a:r>
              <a:rPr lang="tr-TR" sz="2800" dirty="0">
                <a:solidFill>
                  <a:srgbClr val="FFFF00"/>
                </a:solidFill>
              </a:rPr>
              <a:t>Başı Zümre Toplantıları</a:t>
            </a:r>
          </a:p>
          <a:p>
            <a:pPr marL="457200" indent="-457200" fontAlgn="auto">
              <a:spcAft>
                <a:spcPts val="0"/>
              </a:spcAft>
              <a:buFont typeface="+mj-lt"/>
              <a:buAutoNum type="arabicPeriod"/>
              <a:defRPr/>
            </a:pPr>
            <a:r>
              <a:rPr lang="tr-TR" sz="2800" dirty="0">
                <a:solidFill>
                  <a:srgbClr val="FFFF00"/>
                </a:solidFill>
              </a:rPr>
              <a:t>İkinci Dönem Başı Zümre Toplantıları</a:t>
            </a:r>
          </a:p>
          <a:p>
            <a:pPr marL="457200" indent="-457200" fontAlgn="auto">
              <a:spcAft>
                <a:spcPts val="0"/>
              </a:spcAft>
              <a:buFont typeface="+mj-lt"/>
              <a:buAutoNum type="arabicPeriod"/>
              <a:defRPr/>
            </a:pPr>
            <a:r>
              <a:rPr lang="tr-TR" sz="2800" dirty="0">
                <a:solidFill>
                  <a:srgbClr val="FFFF00"/>
                </a:solidFill>
              </a:rPr>
              <a:t>Ders Yılı Sonu Zümre Toplantıları</a:t>
            </a:r>
          </a:p>
          <a:p>
            <a:pPr marL="457200" indent="-457200" fontAlgn="auto">
              <a:spcAft>
                <a:spcPts val="0"/>
              </a:spcAft>
              <a:buFont typeface="+mj-lt"/>
              <a:buAutoNum type="arabicPeriod"/>
              <a:defRPr/>
            </a:pPr>
            <a:r>
              <a:rPr lang="tr-TR" sz="2800" dirty="0">
                <a:solidFill>
                  <a:schemeClr val="tx1">
                    <a:lumMod val="50000"/>
                    <a:lumOff val="50000"/>
                  </a:schemeClr>
                </a:solidFill>
              </a:rPr>
              <a:t>İhtiyaca Göre Farklı Zamanlarda Yapılabilecek Zümre Toplantıları</a:t>
            </a:r>
          </a:p>
          <a:p>
            <a:pPr algn="just"/>
            <a:endParaRPr lang="tr-TR" dirty="0">
              <a:solidFill>
                <a:srgbClr val="C00000"/>
              </a:solidFill>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88640"/>
            <a:ext cx="6840760"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6041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229600" cy="792088"/>
          </a:xfrm>
        </p:spPr>
        <p:txBody>
          <a:bodyPr>
            <a:noAutofit/>
          </a:bodyPr>
          <a:lstStyle/>
          <a:p>
            <a:pPr algn="ct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İKİNCİ DÖNEM BAŞI ZÜMRE TOPLANTILARI</a:t>
            </a:r>
            <a:endParaRPr lang="tr-TR" sz="32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a:bodyPr>
          <a:lstStyle/>
          <a:p>
            <a:pPr algn="just"/>
            <a:endParaRPr lang="tr-TR" sz="2800" dirty="0" smtClean="0"/>
          </a:p>
          <a:p>
            <a:pPr algn="just"/>
            <a:endParaRPr lang="tr-TR" sz="2800" dirty="0"/>
          </a:p>
          <a:p>
            <a:pPr algn="just"/>
            <a:r>
              <a:rPr lang="tr-TR" sz="2800" dirty="0" smtClean="0"/>
              <a:t>İkinci </a:t>
            </a:r>
            <a:r>
              <a:rPr lang="tr-TR" sz="2800" dirty="0"/>
              <a:t>dönem başı zümre öğretmenler kurulu toplantıları; bu dönem, okulun açıldığı ilk hafta içinde ve öğretmenler kurulu toplantısından önce yapılır. Görüşmelerde alınan kararlar, daha sonra yapılan ikinci dönem başı öğretmenler kuruluna sözlü rapor şeklinde sunulur.  </a:t>
            </a:r>
            <a:endParaRPr lang="tr-TR" sz="2800" dirty="0">
              <a:solidFill>
                <a:schemeClr val="bg2">
                  <a:lumMod val="75000"/>
                </a:schemeClr>
              </a:solidFill>
            </a:endParaRPr>
          </a:p>
          <a:p>
            <a:pPr algn="just"/>
            <a:endParaRPr lang="tr-TR" sz="2800" dirty="0">
              <a:solidFill>
                <a:srgbClr val="C00000"/>
              </a:solidFill>
            </a:endParaRPr>
          </a:p>
        </p:txBody>
      </p:sp>
    </p:spTree>
    <p:extLst>
      <p:ext uri="{BB962C8B-B14F-4D97-AF65-F5344CB8AC3E}">
        <p14:creationId xmlns:p14="http://schemas.microsoft.com/office/powerpoint/2010/main" val="42099207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6632"/>
            <a:ext cx="8229600" cy="648072"/>
          </a:xfrm>
        </p:spPr>
        <p:txBody>
          <a:bodyPr>
            <a:noAutofit/>
          </a:bodyPr>
          <a:lstStyle/>
          <a:p>
            <a:pPr algn="ctr"/>
            <a:r>
              <a:rPr lang="tr-TR" sz="3600" dirty="0" smtClean="0">
                <a:solidFill>
                  <a:srgbClr val="FF3300"/>
                </a:solidFill>
              </a:rPr>
              <a:t/>
            </a:r>
            <a:br>
              <a:rPr lang="tr-TR" sz="3600" dirty="0" smtClean="0">
                <a:solidFill>
                  <a:srgbClr val="FF3300"/>
                </a:solidFill>
              </a:rPr>
            </a:br>
            <a:r>
              <a:rPr lang="tr-TR" sz="3600" dirty="0">
                <a:solidFill>
                  <a:srgbClr val="FF3300"/>
                </a:solidFill>
              </a:rPr>
              <a:t/>
            </a:r>
            <a:br>
              <a:rPr lang="tr-TR" sz="3600" dirty="0">
                <a:solidFill>
                  <a:srgbClr val="FF3300"/>
                </a:solidFill>
              </a:rPr>
            </a:br>
            <a:r>
              <a:rPr lang="tr-TR" sz="3600" dirty="0" smtClean="0">
                <a:solidFill>
                  <a:srgbClr val="FF3300"/>
                </a:solidFill>
              </a:rPr>
              <a:t/>
            </a:r>
            <a:br>
              <a:rPr lang="tr-TR" sz="3600" dirty="0" smtClean="0">
                <a:solidFill>
                  <a:srgbClr val="FF3300"/>
                </a:solidFill>
              </a:rPr>
            </a:br>
            <a:r>
              <a:rPr lang="tr-TR" sz="3600" dirty="0">
                <a:solidFill>
                  <a:srgbClr val="FF3300"/>
                </a:solidFill>
              </a:rPr>
              <a:t/>
            </a:r>
            <a:br>
              <a:rPr lang="tr-TR" sz="3600" dirty="0">
                <a:solidFill>
                  <a:srgbClr val="FF3300"/>
                </a:solidFill>
              </a:rPr>
            </a:br>
            <a:r>
              <a:rPr lang="tr-TR" sz="3600" dirty="0">
                <a:solidFill>
                  <a:srgbClr val="FF3300"/>
                </a:solidFill>
              </a:rPr>
              <a:t/>
            </a:r>
            <a:br>
              <a:rPr lang="tr-TR" sz="3600" dirty="0">
                <a:solidFill>
                  <a:srgbClr val="FF3300"/>
                </a:solidFill>
              </a:rPr>
            </a:br>
            <a:r>
              <a:rPr lang="tr-TR" sz="2800" dirty="0">
                <a:solidFill>
                  <a:srgbClr val="FFC000"/>
                </a:solidFill>
              </a:rPr>
              <a:t>Örnek </a:t>
            </a:r>
            <a:r>
              <a:rPr lang="tr-TR" sz="2800" b="1" i="1" u="sng" dirty="0" smtClean="0">
                <a:solidFill>
                  <a:srgbClr val="FFC000"/>
                </a:solidFill>
              </a:rPr>
              <a:t>İkinci Dönem Başı Zümresi</a:t>
            </a:r>
            <a:r>
              <a:rPr lang="tr-TR" sz="2800" dirty="0" smtClean="0">
                <a:solidFill>
                  <a:srgbClr val="FFC000"/>
                </a:solidFill>
              </a:rPr>
              <a:t> </a:t>
            </a:r>
            <a:r>
              <a:rPr lang="tr-TR" sz="2800" dirty="0">
                <a:solidFill>
                  <a:srgbClr val="FFC000"/>
                </a:solidFill>
              </a:rPr>
              <a:t>Gündem Maddeleri:</a:t>
            </a:r>
          </a:p>
        </p:txBody>
      </p:sp>
      <p:sp>
        <p:nvSpPr>
          <p:cNvPr id="3" name="İçerik Yer Tutucusu 2"/>
          <p:cNvSpPr>
            <a:spLocks noGrp="1"/>
          </p:cNvSpPr>
          <p:nvPr>
            <p:ph idx="1"/>
          </p:nvPr>
        </p:nvSpPr>
        <p:spPr>
          <a:xfrm>
            <a:off x="611560" y="980728"/>
            <a:ext cx="8229600" cy="5613256"/>
          </a:xfrm>
        </p:spPr>
        <p:txBody>
          <a:bodyPr>
            <a:normAutofit/>
          </a:bodyPr>
          <a:lstStyle/>
          <a:p>
            <a:pPr marL="0" indent="0" algn="just" fontAlgn="auto">
              <a:spcAft>
                <a:spcPts val="0"/>
              </a:spcAft>
              <a:buFont typeface="Wingdings 2" pitchFamily="18" charset="2"/>
              <a:buNone/>
              <a:defRPr/>
            </a:pPr>
            <a:r>
              <a:rPr lang="nb-NO" sz="2800" dirty="0">
                <a:solidFill>
                  <a:srgbClr val="FF0000"/>
                </a:solidFill>
              </a:rPr>
              <a:t>01) </a:t>
            </a:r>
            <a:r>
              <a:rPr lang="nb-NO" sz="2800" dirty="0"/>
              <a:t>Açılış, yoklama, yönetmeliğin zümre ile ilgili </a:t>
            </a:r>
            <a:r>
              <a:rPr lang="nb-NO" sz="2800" dirty="0" smtClean="0"/>
              <a:t>maddesinin </a:t>
            </a:r>
            <a:r>
              <a:rPr lang="nb-NO" sz="2800" dirty="0"/>
              <a:t>okunması,</a:t>
            </a:r>
          </a:p>
          <a:p>
            <a:pPr marL="0" indent="0" algn="just" fontAlgn="auto">
              <a:spcAft>
                <a:spcPts val="0"/>
              </a:spcAft>
              <a:buFont typeface="Wingdings 2" pitchFamily="18" charset="2"/>
              <a:buNone/>
              <a:defRPr/>
            </a:pPr>
            <a:r>
              <a:rPr lang="nb-NO" sz="2800" dirty="0">
                <a:solidFill>
                  <a:srgbClr val="FF0000"/>
                </a:solidFill>
              </a:rPr>
              <a:t>02) </a:t>
            </a:r>
            <a:r>
              <a:rPr lang="nb-NO" sz="2800" dirty="0"/>
              <a:t>Mevzuattaki yenilik ve değişikliklerin, yeni gelen emir, genelge ve tebliğlerin incelenmesi,</a:t>
            </a:r>
          </a:p>
          <a:p>
            <a:pPr marL="0" indent="0" algn="just" fontAlgn="auto">
              <a:spcAft>
                <a:spcPts val="0"/>
              </a:spcAft>
              <a:buFont typeface="Wingdings 2" pitchFamily="18" charset="2"/>
              <a:buNone/>
              <a:defRPr/>
            </a:pPr>
            <a:r>
              <a:rPr lang="nb-NO" sz="2800" dirty="0" smtClean="0"/>
              <a:t>Öğretim </a:t>
            </a:r>
            <a:r>
              <a:rPr lang="nb-NO" sz="2800" dirty="0"/>
              <a:t>yılı iş takvimi ve öğretmen yıllık çalışma programının değerlendirilmesi, aksamalar varsa gerekli değişikliklerin yapılması</a:t>
            </a:r>
            <a:r>
              <a:rPr lang="nb-NO" sz="2800" dirty="0" smtClean="0"/>
              <a:t>,</a:t>
            </a:r>
            <a:endParaRPr lang="tr-TR" sz="2800" dirty="0" smtClean="0"/>
          </a:p>
          <a:p>
            <a:pPr marL="0" indent="0" algn="just">
              <a:buNone/>
              <a:defRPr/>
            </a:pPr>
            <a:r>
              <a:rPr lang="nb-NO" sz="2800" dirty="0">
                <a:solidFill>
                  <a:srgbClr val="FF0000"/>
                </a:solidFill>
              </a:rPr>
              <a:t>03) </a:t>
            </a:r>
            <a:r>
              <a:rPr lang="nb-NO" sz="2800" dirty="0"/>
              <a:t>1. dönem; ünitelendirilmiş yıllık plana yazılan ders içi, disiplin ve ara disiplin kazanımları ile etkinliklerin gerçekleşme durumunun değerlendirilmesi, aksaklık varsa alınacak önlemlerin belirlenip plana eklenmesi,</a:t>
            </a:r>
          </a:p>
          <a:p>
            <a:pPr marL="0" indent="0" algn="just" fontAlgn="auto">
              <a:spcAft>
                <a:spcPts val="0"/>
              </a:spcAft>
              <a:buFont typeface="Wingdings 2" pitchFamily="18" charset="2"/>
              <a:buNone/>
              <a:defRPr/>
            </a:pPr>
            <a:endParaRPr lang="nb-NO" sz="2800" dirty="0"/>
          </a:p>
          <a:p>
            <a:pPr algn="just"/>
            <a:endParaRPr lang="tr-TR" dirty="0">
              <a:solidFill>
                <a:srgbClr val="C00000"/>
              </a:solidFill>
            </a:endParaRPr>
          </a:p>
        </p:txBody>
      </p:sp>
    </p:spTree>
    <p:extLst>
      <p:ext uri="{BB962C8B-B14F-4D97-AF65-F5344CB8AC3E}">
        <p14:creationId xmlns:p14="http://schemas.microsoft.com/office/powerpoint/2010/main" val="27916377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a:bodyPr>
          <a:lstStyle/>
          <a:p>
            <a:pPr marL="0" indent="0" algn="just">
              <a:buFont typeface="Wingdings 2" pitchFamily="18" charset="2"/>
              <a:buNone/>
            </a:pPr>
            <a:r>
              <a:rPr lang="nb-NO" sz="2800" dirty="0">
                <a:solidFill>
                  <a:srgbClr val="FF0000"/>
                </a:solidFill>
              </a:rPr>
              <a:t>04) </a:t>
            </a:r>
            <a:r>
              <a:rPr lang="nb-NO" sz="2800" dirty="0"/>
              <a:t>1. dönem; plana alınan ders ve Atatürkçülük konularından bitirilemeyenler varsa sebeplerinin belirlenmesi ve 2. dönem nasıl telafi edileceğinin kararlaştırılıp plana yazılması,</a:t>
            </a:r>
          </a:p>
          <a:p>
            <a:pPr marL="0" indent="0" algn="just">
              <a:buFont typeface="Wingdings 2" pitchFamily="18" charset="2"/>
              <a:buNone/>
            </a:pPr>
            <a:r>
              <a:rPr lang="tr-TR" sz="2800" dirty="0">
                <a:solidFill>
                  <a:srgbClr val="FF0000"/>
                </a:solidFill>
              </a:rPr>
              <a:t>05) </a:t>
            </a:r>
            <a:r>
              <a:rPr lang="tr-TR" sz="2800" dirty="0"/>
              <a:t>1. dönem; ünite, tema ve konu sıralamasında yapılan yer değişikliklerinin yararlı olup-olmadığının ve belirlenen sıralamaya devam edilip-edilmeyeceğinin kararlaştırılması,</a:t>
            </a:r>
          </a:p>
          <a:p>
            <a:pPr marL="0" indent="0" algn="just">
              <a:buFont typeface="Wingdings 2" pitchFamily="18" charset="2"/>
              <a:buNone/>
            </a:pPr>
            <a:r>
              <a:rPr lang="tr-TR" sz="2800" dirty="0">
                <a:solidFill>
                  <a:srgbClr val="FF0000"/>
                </a:solidFill>
              </a:rPr>
              <a:t>06) </a:t>
            </a:r>
            <a:r>
              <a:rPr lang="tr-TR" sz="2800" dirty="0"/>
              <a:t>1. dönem; kazanımların gerçekleştirilmesi için yapılan etkinliklerin, etkinliklerin yapılmasında kullanılan yöntem ve tekniklerin seçiminde isabet olup olmadığının belirlenmesi, aksaklık varsa yapılması gereken değişikliklerin belirlenmesi,</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7339486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a:bodyPr>
          <a:lstStyle/>
          <a:p>
            <a:pPr marL="0" indent="0" algn="just">
              <a:buNone/>
            </a:pPr>
            <a:r>
              <a:rPr lang="tr-TR" sz="2800" dirty="0">
                <a:solidFill>
                  <a:srgbClr val="FF0000"/>
                </a:solidFill>
              </a:rPr>
              <a:t>07) </a:t>
            </a:r>
            <a:r>
              <a:rPr lang="tr-TR" sz="2800" dirty="0"/>
              <a:t>1. dönem; etkinliklerde kullanılması kararlaştırılan kaynak, araç-gereçlerin temin ve kullanım durumunun değerlendirilmesi, aksaklık varsa yapılacak değişikliklerin belirlenmesi,</a:t>
            </a:r>
          </a:p>
          <a:p>
            <a:pPr marL="0" indent="0" algn="just">
              <a:buFont typeface="Wingdings 2" pitchFamily="18" charset="2"/>
              <a:buNone/>
            </a:pPr>
            <a:r>
              <a:rPr lang="tr-TR" sz="2800" dirty="0">
                <a:solidFill>
                  <a:srgbClr val="FF0000"/>
                </a:solidFill>
              </a:rPr>
              <a:t>08) </a:t>
            </a:r>
            <a:r>
              <a:rPr lang="tr-TR" sz="2800" dirty="0"/>
              <a:t>1. dönem; yapılması planlanan inceleme, gezi, gözlem, deney ve araştırmaların yapılma durumunun değerlendirilmesi, aksaklık varsa sebeplerinin ve yapılacak değişikliklerin belirlenmesi,</a:t>
            </a:r>
          </a:p>
          <a:p>
            <a:pPr marL="0" indent="0" algn="just">
              <a:buFont typeface="Wingdings 2" pitchFamily="18" charset="2"/>
              <a:buNone/>
            </a:pPr>
            <a:r>
              <a:rPr lang="tr-TR" sz="2800" dirty="0">
                <a:solidFill>
                  <a:srgbClr val="FF0000"/>
                </a:solidFill>
              </a:rPr>
              <a:t>09) </a:t>
            </a:r>
            <a:r>
              <a:rPr lang="tr-TR" sz="2800" dirty="0"/>
              <a:t>1. dönem; ders için hedeflenen sınıf başarı % </a:t>
            </a:r>
            <a:r>
              <a:rPr lang="tr-TR" sz="2800" dirty="0" err="1"/>
              <a:t>lerinin</a:t>
            </a:r>
            <a:r>
              <a:rPr lang="tr-TR" sz="2800" dirty="0"/>
              <a:t> şubeler bazında tek, tek tespit edilmesi, şubeler arası farklılıkların nedenlerinin tespit edilmesi, eksiklik varsa sebeplerinin belirtilmesi ve düzeyin yükseltilmesi için 2. dönem alınacak önlemlerin ve yeni hedef başarı %’ sinin kararlaştırılması, </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39248992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271864"/>
          </a:xfrm>
        </p:spPr>
        <p:txBody>
          <a:bodyPr>
            <a:normAutofit/>
          </a:bodyPr>
          <a:lstStyle/>
          <a:p>
            <a:pPr>
              <a:lnSpc>
                <a:spcPct val="90000"/>
              </a:lnSpc>
            </a:pPr>
            <a:endParaRPr lang="tr-TR" sz="2400" b="1" dirty="0" smtClean="0">
              <a:solidFill>
                <a:srgbClr val="FF0000"/>
              </a:solidFill>
            </a:endParaRPr>
          </a:p>
          <a:p>
            <a:pPr>
              <a:lnSpc>
                <a:spcPct val="90000"/>
              </a:lnSpc>
            </a:pPr>
            <a:endParaRPr lang="tr-TR" sz="2400" b="1" dirty="0">
              <a:solidFill>
                <a:srgbClr val="FF0000"/>
              </a:solidFill>
            </a:endParaRPr>
          </a:p>
          <a:p>
            <a:pPr>
              <a:lnSpc>
                <a:spcPct val="90000"/>
              </a:lnSpc>
            </a:pPr>
            <a:endParaRPr lang="tr-TR" sz="2400" b="1" dirty="0" smtClean="0">
              <a:solidFill>
                <a:srgbClr val="FF0000"/>
              </a:solidFill>
            </a:endParaRPr>
          </a:p>
          <a:p>
            <a:pPr algn="just">
              <a:lnSpc>
                <a:spcPct val="90000"/>
              </a:lnSpc>
            </a:pPr>
            <a:r>
              <a:rPr lang="tr-TR" sz="3900" b="1" dirty="0" smtClean="0">
                <a:solidFill>
                  <a:srgbClr val="FFC000"/>
                </a:solidFill>
              </a:rPr>
              <a:t>«Eğitimde kaybedilecek ne bir fert ne de bir dakika vardır.»</a:t>
            </a:r>
            <a:endParaRPr lang="tr-TR" sz="3900" b="1" dirty="0">
              <a:solidFill>
                <a:srgbClr val="FFC000"/>
              </a:solidFill>
            </a:endParaRPr>
          </a:p>
          <a:p>
            <a:pPr>
              <a:lnSpc>
                <a:spcPct val="90000"/>
              </a:lnSpc>
            </a:pPr>
            <a:endParaRPr lang="tr-TR" sz="2400" dirty="0">
              <a:solidFill>
                <a:srgbClr val="FF0000"/>
              </a:solidFill>
            </a:endParaRPr>
          </a:p>
          <a:p>
            <a:pPr>
              <a:lnSpc>
                <a:spcPct val="90000"/>
              </a:lnSpc>
            </a:pPr>
            <a:r>
              <a:rPr lang="tr-TR" sz="2400" dirty="0">
                <a:solidFill>
                  <a:schemeClr val="accent3">
                    <a:lumMod val="20000"/>
                    <a:lumOff val="80000"/>
                  </a:schemeClr>
                </a:solidFill>
              </a:rPr>
              <a:t>                        </a:t>
            </a:r>
            <a:r>
              <a:rPr lang="tr-TR" sz="2400" dirty="0" smtClean="0">
                <a:solidFill>
                  <a:schemeClr val="accent3">
                    <a:lumMod val="20000"/>
                    <a:lumOff val="80000"/>
                  </a:schemeClr>
                </a:solidFill>
              </a:rPr>
              <a:t>                             Mustafa </a:t>
            </a:r>
            <a:r>
              <a:rPr lang="tr-TR" sz="2400" dirty="0">
                <a:solidFill>
                  <a:schemeClr val="accent3">
                    <a:lumMod val="20000"/>
                    <a:lumOff val="80000"/>
                  </a:schemeClr>
                </a:solidFill>
              </a:rPr>
              <a:t>Kemal ATATÜRK</a:t>
            </a:r>
          </a:p>
          <a:p>
            <a:endParaRPr lang="tr-TR" dirty="0"/>
          </a:p>
        </p:txBody>
      </p:sp>
    </p:spTree>
    <p:extLst>
      <p:ext uri="{BB962C8B-B14F-4D97-AF65-F5344CB8AC3E}">
        <p14:creationId xmlns:p14="http://schemas.microsoft.com/office/powerpoint/2010/main" val="8287159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a:bodyPr>
          <a:lstStyle/>
          <a:p>
            <a:pPr marL="0" indent="0">
              <a:spcBef>
                <a:spcPct val="0"/>
              </a:spcBef>
              <a:buFont typeface="Wingdings 2" pitchFamily="18" charset="2"/>
              <a:buNone/>
            </a:pPr>
            <a:r>
              <a:rPr lang="tr-TR" sz="2800" dirty="0">
                <a:solidFill>
                  <a:srgbClr val="FF0000"/>
                </a:solidFill>
              </a:rPr>
              <a:t>10) </a:t>
            </a:r>
            <a:r>
              <a:rPr lang="tr-TR" sz="2800" dirty="0"/>
              <a:t>1. dönem; yapılması planlanan sınavların sayılarının, zamanlarının, türlerinin tespitindeki isabet durumunun belirlenmesi, ihtiyaç varsa 2. dönem için yapılacak değişikliklerin belirlenip plana eklenmesi, </a:t>
            </a:r>
          </a:p>
          <a:p>
            <a:pPr marL="0" indent="0">
              <a:spcBef>
                <a:spcPct val="0"/>
              </a:spcBef>
              <a:buFont typeface="Wingdings 2" pitchFamily="18" charset="2"/>
              <a:buNone/>
            </a:pPr>
            <a:r>
              <a:rPr lang="tr-TR" sz="2800" dirty="0"/>
              <a:t>* 1. dönem; şubeler arasındaki seviyeyi ölçmek üzere yapılan ortak yazılı sınavla ilgili uygulamaların gözden geçirilmesi, ortak sınav sonuçlarının değerlendirilip, rapor hâlinde idareye sunulması, aksaklık varsa 2. dönem alınacak tedbirlerin belirlenmesi,</a:t>
            </a:r>
          </a:p>
          <a:p>
            <a:pPr marL="0" indent="0">
              <a:buFont typeface="Wingdings 2" pitchFamily="18" charset="2"/>
              <a:buNone/>
            </a:pPr>
            <a:r>
              <a:rPr lang="tr-TR" sz="2800" dirty="0">
                <a:solidFill>
                  <a:srgbClr val="FF0000"/>
                </a:solidFill>
              </a:rPr>
              <a:t>11) </a:t>
            </a:r>
            <a:r>
              <a:rPr lang="tr-TR" sz="2800" dirty="0"/>
              <a:t>1. dönem; öğrencilere verilen </a:t>
            </a:r>
            <a:r>
              <a:rPr lang="tr-TR" sz="2800" dirty="0" smtClean="0"/>
              <a:t> ödevlerin gerçekleşme </a:t>
            </a:r>
            <a:r>
              <a:rPr lang="tr-TR" sz="2800" dirty="0"/>
              <a:t>düzeyinin, proje konularının uygunluğunun ve değerlendirme ölçütlerindeki isabet durumunun değerlendirilmesi</a:t>
            </a:r>
            <a:r>
              <a:rPr lang="tr-TR" sz="2800" dirty="0" smtClean="0"/>
              <a:t>,</a:t>
            </a:r>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4108200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lnSpcReduction="10000"/>
          </a:bodyPr>
          <a:lstStyle/>
          <a:p>
            <a:pPr marL="0" indent="0" algn="just" fontAlgn="auto">
              <a:spcBef>
                <a:spcPct val="0"/>
              </a:spcBef>
              <a:spcAft>
                <a:spcPts val="0"/>
              </a:spcAft>
              <a:buFont typeface="Wingdings 2" pitchFamily="18" charset="2"/>
              <a:buNone/>
              <a:defRPr/>
            </a:pPr>
            <a:r>
              <a:rPr lang="tr-TR" sz="2800" dirty="0">
                <a:solidFill>
                  <a:srgbClr val="FF0000"/>
                </a:solidFill>
              </a:rPr>
              <a:t>12) </a:t>
            </a:r>
            <a:r>
              <a:rPr lang="tr-TR" sz="2800" dirty="0"/>
              <a:t>1. dönem idareden ve velilerden istenen desteklerin gerçekleşme durumu ile velilerin ders izleme işlemlerinin değerlendirilmesi, aksaklık varsa alınacak tedbirlerin belirlenmesi,</a:t>
            </a:r>
          </a:p>
          <a:p>
            <a:pPr marL="0" indent="0" algn="just" fontAlgn="auto">
              <a:spcBef>
                <a:spcPct val="0"/>
              </a:spcBef>
              <a:spcAft>
                <a:spcPts val="0"/>
              </a:spcAft>
              <a:buFont typeface="Wingdings 2" pitchFamily="18" charset="2"/>
              <a:buNone/>
              <a:defRPr/>
            </a:pPr>
            <a:r>
              <a:rPr lang="tr-TR" sz="2800" dirty="0">
                <a:solidFill>
                  <a:srgbClr val="FF0000"/>
                </a:solidFill>
              </a:rPr>
              <a:t>13) </a:t>
            </a:r>
            <a:r>
              <a:rPr lang="tr-TR" sz="2800" dirty="0"/>
              <a:t>1. dönem; öğretmenlerin hizmet içi eğitim ihtiyaçlarının giderilme durumunun değerlendirilmesi, gerçekleşmemiş ihtiyaçların telafisi için alınması gereken tedbirlerin belirlenmesi,</a:t>
            </a:r>
          </a:p>
          <a:p>
            <a:pPr marL="0" indent="0" algn="just" fontAlgn="auto">
              <a:spcBef>
                <a:spcPct val="0"/>
              </a:spcBef>
              <a:spcAft>
                <a:spcPts val="0"/>
              </a:spcAft>
              <a:buFont typeface="Wingdings 2" pitchFamily="18" charset="2"/>
              <a:buNone/>
              <a:defRPr/>
            </a:pPr>
            <a:r>
              <a:rPr lang="tr-TR" sz="2800" dirty="0">
                <a:solidFill>
                  <a:srgbClr val="FF0000"/>
                </a:solidFill>
              </a:rPr>
              <a:t>14) </a:t>
            </a:r>
            <a:r>
              <a:rPr lang="tr-TR" sz="2800" dirty="0"/>
              <a:t>1. dönem; Eğitim Bölgesi Zümre Öğretmenler Kurulu Gündemi’ ne taşınan sorunların çözülme durumunun değerlendirilmesi, aksaklık varsa yapılması gereken işlemlerin belirlenmesi,  </a:t>
            </a:r>
          </a:p>
          <a:p>
            <a:pPr marL="0" indent="0" algn="just" fontAlgn="auto">
              <a:spcBef>
                <a:spcPct val="0"/>
              </a:spcBef>
              <a:spcAft>
                <a:spcPts val="0"/>
              </a:spcAft>
              <a:buFont typeface="Wingdings 2" pitchFamily="18" charset="2"/>
              <a:buNone/>
              <a:defRPr/>
            </a:pPr>
            <a:r>
              <a:rPr lang="tr-TR" sz="2800" dirty="0">
                <a:solidFill>
                  <a:srgbClr val="FF0000"/>
                </a:solidFill>
              </a:rPr>
              <a:t>15) </a:t>
            </a:r>
            <a:r>
              <a:rPr lang="tr-TR" sz="2800" dirty="0"/>
              <a:t>1. dönem; derse özel olarak kararlaştırılan diğer hususların değerlendirilmesi, aksaklık varsa 2. dönem yapılacak değişikliklerin belirlenip plana eklenmesi,</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15390402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229600" cy="792088"/>
          </a:xfrm>
        </p:spPr>
        <p:txBody>
          <a:bodyPr>
            <a:noAutofit/>
          </a:bodyPr>
          <a:lstStyle/>
          <a:p>
            <a:pPr algn="ct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DÖNEM SONU ZÜMRE TOPLANTILARI</a:t>
            </a:r>
            <a:endParaRPr lang="tr-TR" sz="32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a:bodyPr>
          <a:lstStyle/>
          <a:p>
            <a:pPr marL="0" indent="0" algn="just">
              <a:buNone/>
            </a:pPr>
            <a:r>
              <a:rPr lang="tr-TR" sz="2800" dirty="0" smtClean="0"/>
              <a:t> </a:t>
            </a:r>
          </a:p>
          <a:p>
            <a:pPr marL="0" indent="0" algn="just">
              <a:buNone/>
            </a:pPr>
            <a:r>
              <a:rPr lang="tr-TR" sz="2800" dirty="0"/>
              <a:t>Ders yılı sonu zümre öğretmenler kurulu toplantısı; ders yılı sonu öğretmenler kurulu toplantısından önce, dersler bittikten sonraki hafta içinde yapılır ve sonuçlar, daha sonra yapılacak öğretmenler kuruluna sözlü rapor şeklinde sunulur.</a:t>
            </a:r>
          </a:p>
          <a:p>
            <a:pPr marL="0" indent="0" algn="just">
              <a:buNone/>
            </a:pPr>
            <a:endParaRPr lang="tr-TR" sz="2800" dirty="0">
              <a:solidFill>
                <a:schemeClr val="bg2">
                  <a:lumMod val="75000"/>
                </a:schemeClr>
              </a:solidFill>
            </a:endParaRPr>
          </a:p>
          <a:p>
            <a:pPr algn="just"/>
            <a:endParaRPr lang="tr-TR" sz="2800" dirty="0">
              <a:solidFill>
                <a:srgbClr val="C00000"/>
              </a:solidFill>
            </a:endParaRPr>
          </a:p>
        </p:txBody>
      </p:sp>
    </p:spTree>
    <p:extLst>
      <p:ext uri="{BB962C8B-B14F-4D97-AF65-F5344CB8AC3E}">
        <p14:creationId xmlns:p14="http://schemas.microsoft.com/office/powerpoint/2010/main" val="33286418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6632"/>
            <a:ext cx="8229600" cy="648072"/>
          </a:xfrm>
        </p:spPr>
        <p:txBody>
          <a:bodyPr>
            <a:noAutofit/>
          </a:bodyPr>
          <a:lstStyle/>
          <a:p>
            <a:pPr algn="just"/>
            <a:r>
              <a:rPr lang="tr-TR" sz="3600" dirty="0" smtClean="0">
                <a:solidFill>
                  <a:srgbClr val="FF3300"/>
                </a:solidFill>
              </a:rPr>
              <a:t/>
            </a:r>
            <a:br>
              <a:rPr lang="tr-TR" sz="3600" dirty="0" smtClean="0">
                <a:solidFill>
                  <a:srgbClr val="FF3300"/>
                </a:solidFill>
              </a:rPr>
            </a:br>
            <a:r>
              <a:rPr lang="tr-TR" sz="3600" dirty="0">
                <a:solidFill>
                  <a:srgbClr val="FF3300"/>
                </a:solidFill>
              </a:rPr>
              <a:t/>
            </a:r>
            <a:br>
              <a:rPr lang="tr-TR" sz="3600" dirty="0">
                <a:solidFill>
                  <a:srgbClr val="FF3300"/>
                </a:solidFill>
              </a:rPr>
            </a:br>
            <a:r>
              <a:rPr lang="tr-TR" sz="3600" dirty="0" smtClean="0">
                <a:solidFill>
                  <a:srgbClr val="FF3300"/>
                </a:solidFill>
              </a:rPr>
              <a:t/>
            </a:r>
            <a:br>
              <a:rPr lang="tr-TR" sz="3600" dirty="0" smtClean="0">
                <a:solidFill>
                  <a:srgbClr val="FF3300"/>
                </a:solidFill>
              </a:rPr>
            </a:br>
            <a:r>
              <a:rPr lang="tr-TR" sz="3600" dirty="0">
                <a:solidFill>
                  <a:srgbClr val="FF3300"/>
                </a:solidFill>
              </a:rPr>
              <a:t/>
            </a:r>
            <a:br>
              <a:rPr lang="tr-TR" sz="3600" dirty="0">
                <a:solidFill>
                  <a:srgbClr val="FF3300"/>
                </a:solidFill>
              </a:rPr>
            </a:br>
            <a:r>
              <a:rPr lang="tr-TR" sz="3600" dirty="0">
                <a:solidFill>
                  <a:srgbClr val="FF3300"/>
                </a:solidFill>
              </a:rPr>
              <a:t/>
            </a:r>
            <a:br>
              <a:rPr lang="tr-TR" sz="3600" dirty="0">
                <a:solidFill>
                  <a:srgbClr val="FF3300"/>
                </a:solidFill>
              </a:rPr>
            </a:br>
            <a:r>
              <a:rPr lang="tr-TR" sz="2800" dirty="0">
                <a:solidFill>
                  <a:srgbClr val="FFC000"/>
                </a:solidFill>
              </a:rPr>
              <a:t>Örnek </a:t>
            </a:r>
            <a:r>
              <a:rPr lang="tr-TR" sz="2800" b="1" i="1" u="sng" dirty="0" smtClean="0">
                <a:solidFill>
                  <a:srgbClr val="FFC000"/>
                </a:solidFill>
              </a:rPr>
              <a:t> Dönem Sonu Zümresi</a:t>
            </a:r>
            <a:r>
              <a:rPr lang="tr-TR" sz="2800" dirty="0" smtClean="0">
                <a:solidFill>
                  <a:srgbClr val="FFC000"/>
                </a:solidFill>
              </a:rPr>
              <a:t> </a:t>
            </a:r>
            <a:r>
              <a:rPr lang="tr-TR" sz="2800" dirty="0">
                <a:solidFill>
                  <a:srgbClr val="FFC000"/>
                </a:solidFill>
              </a:rPr>
              <a:t>Gündem Maddeleri:</a:t>
            </a:r>
          </a:p>
        </p:txBody>
      </p:sp>
      <p:sp>
        <p:nvSpPr>
          <p:cNvPr id="3" name="İçerik Yer Tutucusu 2"/>
          <p:cNvSpPr>
            <a:spLocks noGrp="1"/>
          </p:cNvSpPr>
          <p:nvPr>
            <p:ph idx="1"/>
          </p:nvPr>
        </p:nvSpPr>
        <p:spPr>
          <a:xfrm>
            <a:off x="611560" y="980728"/>
            <a:ext cx="8229600" cy="5613256"/>
          </a:xfrm>
        </p:spPr>
        <p:txBody>
          <a:bodyPr>
            <a:normAutofit/>
          </a:bodyPr>
          <a:lstStyle/>
          <a:p>
            <a:pPr marL="0" indent="0" algn="just" fontAlgn="auto">
              <a:spcAft>
                <a:spcPts val="0"/>
              </a:spcAft>
              <a:buFont typeface="Wingdings 2" pitchFamily="18" charset="2"/>
              <a:buNone/>
              <a:defRPr/>
            </a:pPr>
            <a:r>
              <a:rPr lang="tr-TR" sz="2800" dirty="0">
                <a:solidFill>
                  <a:srgbClr val="FF0000"/>
                </a:solidFill>
              </a:rPr>
              <a:t>01) </a:t>
            </a:r>
            <a:r>
              <a:rPr lang="tr-TR" sz="2800" dirty="0"/>
              <a:t>Açılış, yoklama, yönetmeliğin zümre ile </a:t>
            </a:r>
            <a:r>
              <a:rPr lang="tr-TR" sz="2800" dirty="0" smtClean="0"/>
              <a:t>ilgili </a:t>
            </a:r>
            <a:r>
              <a:rPr lang="tr-TR" sz="2800" dirty="0"/>
              <a:t>maddesinin okunması,</a:t>
            </a:r>
          </a:p>
          <a:p>
            <a:pPr marL="0" indent="0" algn="just">
              <a:buNone/>
              <a:defRPr/>
            </a:pPr>
            <a:r>
              <a:rPr lang="tr-TR" sz="2800" dirty="0">
                <a:solidFill>
                  <a:srgbClr val="FF0000"/>
                </a:solidFill>
              </a:rPr>
              <a:t>02) </a:t>
            </a:r>
            <a:r>
              <a:rPr lang="tr-TR" sz="2800" dirty="0"/>
              <a:t>Mevzuattaki yenilik ve değişikliklerin, yeni gelen emir, genelge ve tebliğlerin incelenmesi</a:t>
            </a:r>
            <a:r>
              <a:rPr lang="tr-TR" sz="2800" dirty="0" smtClean="0"/>
              <a:t>,</a:t>
            </a:r>
            <a:r>
              <a:rPr lang="tr-TR" sz="2800" dirty="0"/>
              <a:t> </a:t>
            </a:r>
            <a:endParaRPr lang="tr-TR" sz="2800" dirty="0" smtClean="0"/>
          </a:p>
          <a:p>
            <a:pPr marL="0" indent="0" algn="just">
              <a:buNone/>
              <a:defRPr/>
            </a:pPr>
            <a:r>
              <a:rPr lang="tr-TR" sz="2800" dirty="0" smtClean="0"/>
              <a:t>Öğretim </a:t>
            </a:r>
            <a:r>
              <a:rPr lang="tr-TR" sz="2800" dirty="0"/>
              <a:t>yılı iş takvimi ve öğretmen yıllık çalışma programının değerlendirilmesi, aksamalar varsa gerekli sebeplerinin tespit edilmesi</a:t>
            </a:r>
            <a:r>
              <a:rPr lang="tr-TR" sz="2800" dirty="0" smtClean="0"/>
              <a:t>,</a:t>
            </a:r>
          </a:p>
          <a:p>
            <a:pPr marL="0" indent="0" algn="just">
              <a:buNone/>
              <a:defRPr/>
            </a:pPr>
            <a:r>
              <a:rPr lang="tr-TR" sz="2800" dirty="0">
                <a:solidFill>
                  <a:srgbClr val="FF0000"/>
                </a:solidFill>
              </a:rPr>
              <a:t>03) </a:t>
            </a:r>
            <a:r>
              <a:rPr lang="tr-TR" sz="2800" dirty="0"/>
              <a:t>1. ve 2. dönem başındaki zümre toplantılarında, uygulanmak üzere tutanaklara yazılan kararların maddeler halinde </a:t>
            </a:r>
            <a:r>
              <a:rPr lang="tr-TR" sz="2800" dirty="0" smtClean="0"/>
              <a:t>tek tek </a:t>
            </a:r>
            <a:r>
              <a:rPr lang="tr-TR" sz="2800" dirty="0"/>
              <a:t>ele alınması ve aksaklıkların giderilmesi için gelecek yıl alınabilecek tedbirlerin belirlenmesi,</a:t>
            </a:r>
          </a:p>
          <a:p>
            <a:pPr marL="0" indent="0" algn="just">
              <a:buNone/>
              <a:defRPr/>
            </a:pPr>
            <a:endParaRPr lang="tr-TR" sz="2800" dirty="0"/>
          </a:p>
          <a:p>
            <a:pPr marL="0" indent="0" algn="just" fontAlgn="auto">
              <a:spcAft>
                <a:spcPts val="0"/>
              </a:spcAft>
              <a:buFont typeface="Wingdings 2" pitchFamily="18" charset="2"/>
              <a:buNone/>
              <a:defRPr/>
            </a:pPr>
            <a:endParaRPr lang="tr-TR" sz="2800" dirty="0" smtClean="0"/>
          </a:p>
          <a:p>
            <a:pPr marL="0" indent="0" algn="just" fontAlgn="auto">
              <a:spcAft>
                <a:spcPts val="0"/>
              </a:spcAft>
              <a:buFont typeface="Wingdings 2" pitchFamily="18" charset="2"/>
              <a:buNone/>
              <a:defRPr/>
            </a:pPr>
            <a:endParaRPr lang="tr-TR" sz="2800" dirty="0"/>
          </a:p>
          <a:p>
            <a:pPr marL="0" indent="0" algn="just" fontAlgn="auto">
              <a:spcAft>
                <a:spcPts val="0"/>
              </a:spcAft>
              <a:buFont typeface="Wingdings 2" pitchFamily="18" charset="2"/>
              <a:buNone/>
              <a:defRPr/>
            </a:pPr>
            <a:endParaRPr lang="nb-NO" sz="2800" dirty="0"/>
          </a:p>
          <a:p>
            <a:pPr algn="just"/>
            <a:endParaRPr lang="tr-TR" dirty="0">
              <a:solidFill>
                <a:srgbClr val="C00000"/>
              </a:solidFill>
            </a:endParaRPr>
          </a:p>
        </p:txBody>
      </p:sp>
    </p:spTree>
    <p:extLst>
      <p:ext uri="{BB962C8B-B14F-4D97-AF65-F5344CB8AC3E}">
        <p14:creationId xmlns:p14="http://schemas.microsoft.com/office/powerpoint/2010/main" val="30601395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a:bodyPr>
          <a:lstStyle/>
          <a:p>
            <a:pPr marL="0" indent="0" algn="just">
              <a:buFont typeface="Wingdings 2" pitchFamily="18" charset="2"/>
              <a:buNone/>
            </a:pPr>
            <a:r>
              <a:rPr lang="tr-TR" sz="2800" dirty="0">
                <a:solidFill>
                  <a:srgbClr val="FF0000"/>
                </a:solidFill>
              </a:rPr>
              <a:t>04) </a:t>
            </a:r>
            <a:r>
              <a:rPr lang="tr-TR" sz="2800" dirty="0"/>
              <a:t>1. ve 2. dönem yapılan zümrelerde alınan isabetli ve uygulanmasında yarar görülen kararların tespit edilmesi, devamları ve geliştirilmeleri hususunda ileriye dönük tavsiyelerin yazılması,</a:t>
            </a:r>
          </a:p>
          <a:p>
            <a:pPr marL="0" indent="0" algn="just">
              <a:buFont typeface="Wingdings 2" pitchFamily="18" charset="2"/>
              <a:buNone/>
            </a:pPr>
            <a:r>
              <a:rPr lang="tr-TR" sz="2800" dirty="0">
                <a:solidFill>
                  <a:srgbClr val="FF0000"/>
                </a:solidFill>
              </a:rPr>
              <a:t>05) </a:t>
            </a:r>
            <a:r>
              <a:rPr lang="tr-TR" sz="2800" dirty="0"/>
              <a:t>2. dönem dersteki başarı ve başarısızlık %’ </a:t>
            </a:r>
            <a:r>
              <a:rPr lang="tr-TR" sz="2800" dirty="0" err="1"/>
              <a:t>lerinin</a:t>
            </a:r>
            <a:r>
              <a:rPr lang="tr-TR" sz="2800" dirty="0"/>
              <a:t> şubeler bazında tek, tek tespit edilmesi, bu %’</a:t>
            </a:r>
            <a:r>
              <a:rPr lang="tr-TR" sz="2800" dirty="0" err="1"/>
              <a:t>lerin</a:t>
            </a:r>
            <a:r>
              <a:rPr lang="tr-TR" sz="2800" dirty="0"/>
              <a:t> 1. dönem sonuçları ile karşılaştırılarak, başarıdaki artma ve eksilmelerin belirlenmesi, ortak sınav sonuçlarının değerlendirilip, rapor hâlinde idareye sunulması,</a:t>
            </a:r>
          </a:p>
          <a:p>
            <a:pPr marL="0" indent="0" algn="just">
              <a:buFont typeface="Wingdings 2" pitchFamily="18" charset="2"/>
              <a:buNone/>
            </a:pPr>
            <a:r>
              <a:rPr lang="tr-TR" sz="2800" dirty="0"/>
              <a:t>* Bu sonuçlar ile, hedeflenen yıllık başarı düzeyine ulaşılıp- ulaşılamadığının tespiti,</a:t>
            </a:r>
          </a:p>
          <a:p>
            <a:pPr marL="0" indent="0" algn="just">
              <a:buFont typeface="Wingdings 2" pitchFamily="18" charset="2"/>
              <a:buNone/>
            </a:pPr>
            <a:r>
              <a:rPr lang="tr-TR" sz="2800" dirty="0"/>
              <a:t>* Varsa- başarıdaki düşme sebeplerinin araştırılarak, telafisi için ileriye dönük tavsiyelerin kararlaştırılması,</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26547613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964488" cy="6453336"/>
          </a:xfrm>
        </p:spPr>
        <p:txBody>
          <a:bodyPr>
            <a:normAutofit/>
          </a:bodyPr>
          <a:lstStyle/>
          <a:p>
            <a:pPr marL="0" indent="0" algn="just">
              <a:buNone/>
            </a:pPr>
            <a:r>
              <a:rPr lang="tr-TR" sz="2800" dirty="0">
                <a:solidFill>
                  <a:srgbClr val="FF0000"/>
                </a:solidFill>
              </a:rPr>
              <a:t>06) </a:t>
            </a:r>
            <a:r>
              <a:rPr lang="tr-TR" sz="2800" dirty="0"/>
              <a:t>Derslerde tüm konuların bitirilip bitirilemediğinin tespit edilmesi,</a:t>
            </a:r>
          </a:p>
          <a:p>
            <a:pPr marL="0" indent="0" algn="just">
              <a:buFont typeface="Wingdings 2" pitchFamily="18" charset="2"/>
              <a:buNone/>
            </a:pPr>
            <a:r>
              <a:rPr lang="tr-TR" sz="2800" dirty="0"/>
              <a:t>* Bitirilemeyen konuların adları ve gecikme nedenlerinin kaydedilmesi suretiyle ‘Ders Kesimi Raporu’nun hazırlanması ve idareye teslimi,</a:t>
            </a:r>
          </a:p>
          <a:p>
            <a:pPr marL="0" indent="0" algn="just">
              <a:buFont typeface="Wingdings 2" pitchFamily="18" charset="2"/>
              <a:buNone/>
            </a:pPr>
            <a:r>
              <a:rPr lang="tr-TR" sz="2800" dirty="0">
                <a:solidFill>
                  <a:srgbClr val="FF0000"/>
                </a:solidFill>
              </a:rPr>
              <a:t>07) </a:t>
            </a:r>
            <a:r>
              <a:rPr lang="tr-TR" sz="2800" dirty="0"/>
              <a:t>Elde olmayan mazeretler nedeniyle işlenemeyen ders konularının, gerçekleştirilemeyen kazanımların gelecek yılda nasıl telafi edilmesinin uygun olacağına dair düşünülen tedbirlerin kararlaştırılması,</a:t>
            </a:r>
          </a:p>
          <a:p>
            <a:pPr marL="0" indent="0" algn="just">
              <a:buFont typeface="Wingdings 2" pitchFamily="18" charset="2"/>
              <a:buNone/>
            </a:pPr>
            <a:r>
              <a:rPr lang="tr-TR" sz="2800" dirty="0">
                <a:solidFill>
                  <a:srgbClr val="FF0000"/>
                </a:solidFill>
              </a:rPr>
              <a:t>08) </a:t>
            </a:r>
            <a:r>
              <a:rPr lang="tr-TR" sz="2800" dirty="0"/>
              <a:t>Bir yıllık çalışma neticesinde elde edilen tecrübeler sonucu, gelecek yıla dönük olarak alınması uygun görülen genel ve özel tedbirlerin neler olması gerektiği hususunun karara bağlanması,</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12798361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764704"/>
            <a:ext cx="8964488" cy="6093296"/>
          </a:xfrm>
        </p:spPr>
        <p:txBody>
          <a:bodyPr>
            <a:normAutofit/>
          </a:bodyPr>
          <a:lstStyle/>
          <a:p>
            <a:pPr marL="0" indent="0" algn="just">
              <a:buFont typeface="Wingdings 2" pitchFamily="18" charset="2"/>
              <a:buNone/>
            </a:pPr>
            <a:r>
              <a:rPr lang="tr-TR" sz="2800" dirty="0">
                <a:solidFill>
                  <a:srgbClr val="FF0000"/>
                </a:solidFill>
              </a:rPr>
              <a:t>09) </a:t>
            </a:r>
            <a:r>
              <a:rPr lang="tr-TR" sz="2800" dirty="0"/>
              <a:t>Bir yıllık uygulama neticesinde elde edilen tecrübeler ve gelecek yıla yönelik alınması uygun görülen tedbirler doğrultusunda, gelecek yıla hazırlık olmak üzere, idareden ve velilerden istenecek yardım ve desteklerin kararlaştırılması,</a:t>
            </a:r>
          </a:p>
          <a:p>
            <a:pPr marL="0" indent="0" algn="just">
              <a:buFont typeface="Wingdings 2" pitchFamily="18" charset="2"/>
              <a:buNone/>
            </a:pPr>
            <a:r>
              <a:rPr lang="tr-TR" sz="2800" dirty="0">
                <a:solidFill>
                  <a:srgbClr val="FF0000"/>
                </a:solidFill>
              </a:rPr>
              <a:t>10) </a:t>
            </a:r>
            <a:r>
              <a:rPr lang="tr-TR" sz="2800" dirty="0"/>
              <a:t>Öğretmenlerin mahalli hizmet içi eğitimleri için yapılan çalışmaların değerlendirilmesi,</a:t>
            </a:r>
          </a:p>
          <a:p>
            <a:pPr marL="0" indent="0" algn="just">
              <a:buFont typeface="Wingdings 2" pitchFamily="18" charset="2"/>
              <a:buNone/>
            </a:pPr>
            <a:r>
              <a:rPr lang="tr-TR" sz="2800" dirty="0">
                <a:solidFill>
                  <a:srgbClr val="FF0000"/>
                </a:solidFill>
              </a:rPr>
              <a:t>11) </a:t>
            </a:r>
            <a:r>
              <a:rPr lang="tr-TR" sz="2800" dirty="0"/>
              <a:t>Okul zümresinde çözümlenemeyip, ‘Eğitim Bölgesi Zümre Öğretmenler Kurulu’ gündemine alınması istenen sorunların çözümünün değerlendirilmesi ve gelecek yıllara dönük isteklerin tespiti,</a:t>
            </a:r>
          </a:p>
          <a:p>
            <a:pPr marL="0" indent="0" algn="just">
              <a:buFont typeface="Wingdings 2" pitchFamily="18" charset="2"/>
              <a:buNone/>
            </a:pPr>
            <a:endParaRPr lang="tr-TR" sz="2800" dirty="0" smtClean="0"/>
          </a:p>
          <a:p>
            <a:pPr marL="0" indent="0" algn="just">
              <a:buFont typeface="Wingdings 2" pitchFamily="18" charset="2"/>
              <a:buNone/>
            </a:pPr>
            <a:endParaRPr lang="tr-TR" sz="2800" dirty="0"/>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13753431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964488" cy="6597352"/>
          </a:xfrm>
        </p:spPr>
        <p:txBody>
          <a:bodyPr>
            <a:normAutofit fontScale="92500" lnSpcReduction="10000"/>
          </a:bodyPr>
          <a:lstStyle/>
          <a:p>
            <a:pPr marL="0" indent="0" algn="just">
              <a:buFont typeface="Wingdings 2" pitchFamily="18" charset="2"/>
              <a:buNone/>
            </a:pPr>
            <a:r>
              <a:rPr lang="tr-TR" sz="2800" dirty="0" smtClean="0">
                <a:solidFill>
                  <a:srgbClr val="FF0000"/>
                </a:solidFill>
              </a:rPr>
              <a:t>12</a:t>
            </a:r>
            <a:r>
              <a:rPr lang="tr-TR" sz="2800" dirty="0">
                <a:solidFill>
                  <a:srgbClr val="FF0000"/>
                </a:solidFill>
              </a:rPr>
              <a:t>) </a:t>
            </a:r>
            <a:r>
              <a:rPr lang="tr-TR" sz="2800" dirty="0"/>
              <a:t>Dersin özelliğine göre -varsa- diğer hususlarda alınacak tedbirlerin kararlaştırılması,</a:t>
            </a:r>
          </a:p>
          <a:p>
            <a:pPr marL="0" indent="0" algn="just">
              <a:buFont typeface="Wingdings 2" pitchFamily="18" charset="2"/>
              <a:buNone/>
            </a:pPr>
            <a:r>
              <a:rPr lang="tr-TR" sz="2800" dirty="0">
                <a:solidFill>
                  <a:srgbClr val="FF0000"/>
                </a:solidFill>
              </a:rPr>
              <a:t>13) </a:t>
            </a:r>
            <a:r>
              <a:rPr lang="tr-TR" sz="2800" dirty="0"/>
              <a:t>Öğretim yılı değerlendirme raporunun (içinde ders programları, ilgili mevzuat, ders araç-gereci, öğretim yöntem ve teknikleri, okul ve dersliklerdeki fizikî durum ve öğrenci başarı düzeyi değerlendirilir) hazırlanıp okul yönetimine sunulması</a:t>
            </a:r>
          </a:p>
          <a:p>
            <a:pPr marL="0" indent="0">
              <a:buFont typeface="Wingdings 2" pitchFamily="18" charset="2"/>
              <a:buNone/>
            </a:pPr>
            <a:r>
              <a:rPr lang="tr-TR" sz="2800" dirty="0"/>
              <a:t>   </a:t>
            </a:r>
            <a:r>
              <a:rPr lang="tr-TR" sz="2800" dirty="0">
                <a:solidFill>
                  <a:srgbClr val="FFC000"/>
                </a:solidFill>
              </a:rPr>
              <a:t>Yukarıda örneklerle açıklanan tüm zümre toplantılarında gündem etraflıca konuşularak, varılan sonuçlar </a:t>
            </a:r>
            <a:r>
              <a:rPr lang="tr-TR" sz="2800" dirty="0">
                <a:solidFill>
                  <a:srgbClr val="FF0000"/>
                </a:solidFill>
              </a:rPr>
              <a:t>‘karar’ </a:t>
            </a:r>
            <a:r>
              <a:rPr lang="tr-TR" sz="2800" dirty="0">
                <a:solidFill>
                  <a:srgbClr val="FFC000"/>
                </a:solidFill>
              </a:rPr>
              <a:t>şeklinde tutanağa yazılmalı, cümleler </a:t>
            </a:r>
            <a:r>
              <a:rPr lang="tr-TR" sz="2800" dirty="0">
                <a:solidFill>
                  <a:srgbClr val="FF0000"/>
                </a:solidFill>
              </a:rPr>
              <a:t>“önerildi” “temenni edildi” “teklif edildi” “görüşüldü</a:t>
            </a:r>
            <a:r>
              <a:rPr lang="tr-TR" sz="2800" dirty="0" smtClean="0">
                <a:solidFill>
                  <a:srgbClr val="FF0000"/>
                </a:solidFill>
              </a:rPr>
              <a:t>”  </a:t>
            </a:r>
            <a:r>
              <a:rPr lang="tr-TR" sz="2800" dirty="0">
                <a:solidFill>
                  <a:srgbClr val="FFC000"/>
                </a:solidFill>
              </a:rPr>
              <a:t>şeklinde, ucu açık ve keyfiyet ifade eden </a:t>
            </a:r>
            <a:r>
              <a:rPr lang="tr-TR" sz="2800" u="sng" dirty="0">
                <a:solidFill>
                  <a:srgbClr val="FFC000"/>
                </a:solidFill>
              </a:rPr>
              <a:t>yüklemlerle bitirilmemeli</a:t>
            </a:r>
            <a:r>
              <a:rPr lang="tr-TR" sz="2800" dirty="0">
                <a:solidFill>
                  <a:srgbClr val="FFC000"/>
                </a:solidFill>
              </a:rPr>
              <a:t>, görüşülen her maddeden sonra sonuç; </a:t>
            </a:r>
            <a:r>
              <a:rPr lang="tr-TR" sz="2800" dirty="0" smtClean="0">
                <a:solidFill>
                  <a:srgbClr val="FF0000"/>
                </a:solidFill>
              </a:rPr>
              <a:t>“yapılmasına </a:t>
            </a:r>
            <a:r>
              <a:rPr lang="tr-TR" sz="2800" dirty="0">
                <a:solidFill>
                  <a:srgbClr val="FF0000"/>
                </a:solidFill>
              </a:rPr>
              <a:t>karar </a:t>
            </a:r>
            <a:r>
              <a:rPr lang="tr-TR" sz="2800" dirty="0" smtClean="0">
                <a:solidFill>
                  <a:srgbClr val="FF0000"/>
                </a:solidFill>
              </a:rPr>
              <a:t>verildi” </a:t>
            </a:r>
            <a:r>
              <a:rPr lang="tr-TR" sz="2800" dirty="0">
                <a:solidFill>
                  <a:srgbClr val="FF0000"/>
                </a:solidFill>
              </a:rPr>
              <a:t>“kararlaştırıldı”</a:t>
            </a:r>
            <a:r>
              <a:rPr lang="tr-TR" sz="2800" dirty="0">
                <a:solidFill>
                  <a:srgbClr val="FFC000"/>
                </a:solidFill>
              </a:rPr>
              <a:t> </a:t>
            </a:r>
            <a:r>
              <a:rPr lang="tr-TR" sz="2800" dirty="0">
                <a:solidFill>
                  <a:srgbClr val="FF0000"/>
                </a:solidFill>
              </a:rPr>
              <a:t>“uygulanmasına karar verildi” </a:t>
            </a:r>
            <a:r>
              <a:rPr lang="tr-TR" sz="2800" dirty="0">
                <a:solidFill>
                  <a:srgbClr val="FFC000"/>
                </a:solidFill>
              </a:rPr>
              <a:t>şeklinde yazılmalıdır. Toplantıda bulunamayan öğretmenler de, geldiklerinde tutanağın bir suretini alıp, kararlaştırılan hususları aynen uygulamalıdırlar</a:t>
            </a:r>
            <a:r>
              <a:rPr lang="tr-TR" sz="2800" dirty="0" smtClean="0">
                <a:solidFill>
                  <a:srgbClr val="FFC000"/>
                </a:solidFill>
              </a:rPr>
              <a:t>.(</a:t>
            </a:r>
            <a:r>
              <a:rPr lang="tr-TR" sz="2800" dirty="0">
                <a:solidFill>
                  <a:srgbClr val="FFC000"/>
                </a:solidFill>
              </a:rPr>
              <a:t>TD. 2093, 2506, 2571, 2591) </a:t>
            </a:r>
          </a:p>
          <a:p>
            <a:pPr marL="0" indent="0" algn="just">
              <a:buFont typeface="Wingdings 2" pitchFamily="18" charset="2"/>
              <a:buNone/>
            </a:pPr>
            <a:endParaRPr lang="tr-TR" sz="2800" dirty="0">
              <a:solidFill>
                <a:srgbClr val="FFC000"/>
              </a:solidFill>
            </a:endParaRPr>
          </a:p>
          <a:p>
            <a:pPr marL="0" indent="0">
              <a:buFont typeface="Wingdings 2" pitchFamily="18" charset="2"/>
              <a:buNone/>
            </a:pPr>
            <a:endParaRPr lang="tr-TR" sz="2800" dirty="0" smtClean="0">
              <a:solidFill>
                <a:srgbClr val="FF0000"/>
              </a:solidFill>
            </a:endParaRPr>
          </a:p>
        </p:txBody>
      </p:sp>
    </p:spTree>
    <p:extLst>
      <p:ext uri="{BB962C8B-B14F-4D97-AF65-F5344CB8AC3E}">
        <p14:creationId xmlns:p14="http://schemas.microsoft.com/office/powerpoint/2010/main" val="9158974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229600" cy="576064"/>
          </a:xfrm>
        </p:spPr>
        <p:txBody>
          <a:bodyPr>
            <a:noAutofit/>
          </a:bodyPr>
          <a:lstStyle/>
          <a:p>
            <a:pPr algn="ct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4000" dirty="0" smtClean="0">
                <a:solidFill>
                  <a:srgbClr val="FF0000"/>
                </a:solidFill>
              </a:rPr>
              <a:t>Okul </a:t>
            </a:r>
            <a:r>
              <a:rPr lang="tr-TR" sz="4000" dirty="0">
                <a:solidFill>
                  <a:srgbClr val="FF0000"/>
                </a:solidFill>
              </a:rPr>
              <a:t>Zümre Başkanları Toplantısı</a:t>
            </a:r>
            <a:br>
              <a:rPr lang="tr-TR" sz="4000" dirty="0">
                <a:solidFill>
                  <a:srgbClr val="FF0000"/>
                </a:solidFill>
              </a:rPr>
            </a:br>
            <a:endParaRPr lang="tr-TR" sz="32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a:bodyPr>
          <a:lstStyle/>
          <a:p>
            <a:pPr marL="0" indent="0" algn="just">
              <a:buFont typeface="Wingdings 2" pitchFamily="18" charset="2"/>
              <a:buNone/>
            </a:pPr>
            <a:r>
              <a:rPr lang="tr-TR" sz="2800" dirty="0" smtClean="0"/>
              <a:t> </a:t>
            </a:r>
            <a:r>
              <a:rPr lang="tr-TR" sz="2800" dirty="0"/>
              <a:t>Okuldaki bütün öğretmenler arasında anlayış ve iş birliği, tertip ve düzen sağlanabilmesi, değişik branşlarda hazırlanan zümrelerin kolayca gözden geçirilip yanlışlarının ayırt edilebilmesi, farklı branşların birbirinden yararlanabilmeleri için okulda tüm zümrelerin başkanlarından oluşan </a:t>
            </a:r>
            <a:r>
              <a:rPr lang="tr-TR" sz="2800" dirty="0">
                <a:solidFill>
                  <a:srgbClr val="FFC000"/>
                </a:solidFill>
              </a:rPr>
              <a:t>Okul Zümre Başkanları </a:t>
            </a:r>
            <a:r>
              <a:rPr lang="tr-TR" sz="2800" dirty="0" smtClean="0">
                <a:solidFill>
                  <a:srgbClr val="FFC000"/>
                </a:solidFill>
              </a:rPr>
              <a:t>Kurulu Toplantısı</a:t>
            </a:r>
            <a:r>
              <a:rPr lang="tr-TR" sz="2800" dirty="0" smtClean="0"/>
              <a:t> </a:t>
            </a:r>
            <a:r>
              <a:rPr lang="tr-TR" sz="2800" dirty="0"/>
              <a:t>yapılır ve bu kurulda alınan kararların içerisinde tespit edilen eğitim ihtiyaçları, bir üst kurulun gündeminde görüşülmek üzere ilgili üst kurula sunulmalıdır.</a:t>
            </a:r>
          </a:p>
          <a:p>
            <a:pPr marL="0" indent="0" algn="just">
              <a:buFont typeface="Wingdings 2" pitchFamily="18" charset="2"/>
              <a:buNone/>
            </a:pPr>
            <a:endParaRPr lang="tr-TR" sz="3200" dirty="0"/>
          </a:p>
          <a:p>
            <a:pPr marL="0" indent="0" algn="just">
              <a:buNone/>
            </a:pPr>
            <a:endParaRPr lang="tr-TR" sz="2800" dirty="0" smtClean="0"/>
          </a:p>
          <a:p>
            <a:pPr marL="0" indent="0" algn="just">
              <a:buNone/>
            </a:pPr>
            <a:endParaRPr lang="tr-TR" sz="2800" dirty="0">
              <a:solidFill>
                <a:schemeClr val="bg2">
                  <a:lumMod val="75000"/>
                </a:schemeClr>
              </a:solidFill>
            </a:endParaRPr>
          </a:p>
          <a:p>
            <a:pPr algn="just"/>
            <a:endParaRPr lang="tr-TR" sz="2800" dirty="0">
              <a:solidFill>
                <a:srgbClr val="C00000"/>
              </a:solidFill>
            </a:endParaRPr>
          </a:p>
        </p:txBody>
      </p:sp>
    </p:spTree>
    <p:extLst>
      <p:ext uri="{BB962C8B-B14F-4D97-AF65-F5344CB8AC3E}">
        <p14:creationId xmlns:p14="http://schemas.microsoft.com/office/powerpoint/2010/main" val="37690937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268760"/>
            <a:ext cx="8229600" cy="576064"/>
          </a:xfrm>
        </p:spPr>
        <p:txBody>
          <a:bodyPr>
            <a:noAutofit/>
          </a:bodyPr>
          <a:lstStyle/>
          <a:p>
            <a:pPr algn="ct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3600" dirty="0">
                <a:solidFill>
                  <a:srgbClr val="FFC000"/>
                </a:solidFill>
              </a:rPr>
              <a:t/>
            </a:r>
            <a:br>
              <a:rPr lang="tr-TR" sz="3600" dirty="0">
                <a:solidFill>
                  <a:srgbClr val="FFC000"/>
                </a:solidFill>
              </a:rPr>
            </a:br>
            <a:r>
              <a:rPr lang="tr-TR" sz="3600" dirty="0" smtClean="0">
                <a:solidFill>
                  <a:srgbClr val="FFC000"/>
                </a:solidFill>
              </a:rPr>
              <a:t/>
            </a:r>
            <a:br>
              <a:rPr lang="tr-TR" sz="3600" dirty="0" smtClean="0">
                <a:solidFill>
                  <a:srgbClr val="FFC000"/>
                </a:solidFill>
              </a:rPr>
            </a:br>
            <a:r>
              <a:rPr lang="tr-TR" sz="4000" b="1" dirty="0" smtClean="0">
                <a:solidFill>
                  <a:srgbClr val="FFC000"/>
                </a:solidFill>
                <a:latin typeface="Constantia" pitchFamily="18" charset="0"/>
              </a:rPr>
              <a:t>Okul </a:t>
            </a:r>
            <a:r>
              <a:rPr lang="tr-TR" sz="4000" b="1" dirty="0">
                <a:solidFill>
                  <a:srgbClr val="FFC000"/>
                </a:solidFill>
                <a:latin typeface="Constantia" pitchFamily="18" charset="0"/>
              </a:rPr>
              <a:t>Zümre Başkanlar Kurulu</a:t>
            </a:r>
            <a:r>
              <a:rPr lang="tr-TR" sz="4000" dirty="0">
                <a:solidFill>
                  <a:srgbClr val="FF0000"/>
                </a:solidFill>
              </a:rPr>
              <a:t/>
            </a:r>
            <a:br>
              <a:rPr lang="tr-TR" sz="4000" dirty="0">
                <a:solidFill>
                  <a:srgbClr val="FF0000"/>
                </a:solidFill>
              </a:rPr>
            </a:br>
            <a:endParaRPr lang="tr-TR" sz="32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a:bodyPr>
          <a:lstStyle/>
          <a:p>
            <a:pPr marL="0" indent="0" algn="just">
              <a:buFont typeface="Wingdings 2" pitchFamily="18" charset="2"/>
              <a:buNone/>
            </a:pPr>
            <a:r>
              <a:rPr lang="tr-TR" sz="2800" dirty="0" smtClean="0"/>
              <a:t> </a:t>
            </a:r>
            <a:endParaRPr lang="tr-TR" sz="3200" dirty="0"/>
          </a:p>
          <a:p>
            <a:pPr algn="ctr">
              <a:buFont typeface="Wingdings 2" pitchFamily="18" charset="2"/>
              <a:buNone/>
            </a:pPr>
            <a:endParaRPr lang="tr-TR" sz="2800" dirty="0" smtClean="0">
              <a:solidFill>
                <a:srgbClr val="FF0000"/>
              </a:solidFill>
            </a:endParaRPr>
          </a:p>
          <a:p>
            <a:pPr algn="ctr">
              <a:buFont typeface="Wingdings 2" pitchFamily="18" charset="2"/>
              <a:buNone/>
            </a:pPr>
            <a:r>
              <a:rPr lang="tr-TR" sz="2800" dirty="0" smtClean="0">
                <a:solidFill>
                  <a:srgbClr val="FF0000"/>
                </a:solidFill>
              </a:rPr>
              <a:t>Genel </a:t>
            </a:r>
            <a:r>
              <a:rPr lang="tr-TR" sz="2800" dirty="0">
                <a:solidFill>
                  <a:srgbClr val="FF0000"/>
                </a:solidFill>
              </a:rPr>
              <a:t>Değerlendirmeler</a:t>
            </a:r>
          </a:p>
          <a:p>
            <a:pPr algn="ctr">
              <a:buFont typeface="Wingdings 2" pitchFamily="18" charset="2"/>
              <a:buNone/>
            </a:pPr>
            <a:r>
              <a:rPr lang="tr-TR" sz="2800" dirty="0"/>
              <a:t>Kurulun Görevleri:</a:t>
            </a:r>
          </a:p>
          <a:p>
            <a:pPr algn="ctr">
              <a:buFont typeface="Wingdings 2" pitchFamily="18" charset="2"/>
              <a:buNone/>
            </a:pPr>
            <a:r>
              <a:rPr lang="tr-TR" sz="2800" dirty="0"/>
              <a:t>   ‘’Milli Eğitim Bakanlığı</a:t>
            </a:r>
            <a:r>
              <a:rPr lang="tr-TR" sz="2800" dirty="0">
                <a:solidFill>
                  <a:srgbClr val="FF0000"/>
                </a:solidFill>
              </a:rPr>
              <a:t> Eğitim Bölgeleri ve Eğitim Kurulları Yönergesi</a:t>
            </a:r>
            <a:r>
              <a:rPr lang="tr-TR" sz="2800" dirty="0"/>
              <a:t>’’</a:t>
            </a:r>
            <a:r>
              <a:rPr lang="tr-TR" sz="2800" dirty="0" err="1"/>
              <a:t>nde</a:t>
            </a:r>
            <a:r>
              <a:rPr lang="tr-TR" sz="2800" dirty="0"/>
              <a:t> belirtilmiştir.</a:t>
            </a:r>
          </a:p>
          <a:p>
            <a:pPr marL="0" indent="0" algn="just">
              <a:buNone/>
            </a:pPr>
            <a:endParaRPr lang="tr-TR" sz="2800" dirty="0" smtClean="0"/>
          </a:p>
          <a:p>
            <a:pPr marL="0" indent="0" algn="just">
              <a:buNone/>
            </a:pPr>
            <a:endParaRPr lang="tr-TR" sz="2800" dirty="0">
              <a:solidFill>
                <a:schemeClr val="bg2">
                  <a:lumMod val="75000"/>
                </a:schemeClr>
              </a:solidFill>
            </a:endParaRPr>
          </a:p>
          <a:p>
            <a:pPr algn="just"/>
            <a:endParaRPr lang="tr-TR" sz="2800" dirty="0">
              <a:solidFill>
                <a:srgbClr val="C00000"/>
              </a:solidFill>
            </a:endParaRPr>
          </a:p>
        </p:txBody>
      </p:sp>
    </p:spTree>
    <p:extLst>
      <p:ext uri="{BB962C8B-B14F-4D97-AF65-F5344CB8AC3E}">
        <p14:creationId xmlns:p14="http://schemas.microsoft.com/office/powerpoint/2010/main" val="18488280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679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dirty="0"/>
              <a:t> </a:t>
            </a:r>
            <a:r>
              <a:rPr lang="tr-TR" sz="4400" dirty="0" smtClean="0"/>
              <a:t/>
            </a:r>
            <a:br>
              <a:rPr lang="tr-TR" sz="4400" dirty="0" smtClean="0"/>
            </a:br>
            <a:r>
              <a:rPr lang="tr-TR" sz="4400" dirty="0"/>
              <a:t/>
            </a:r>
            <a:br>
              <a:rPr lang="tr-TR" sz="4400" dirty="0"/>
            </a:br>
            <a:r>
              <a:rPr lang="tr-TR" sz="4400" dirty="0" smtClean="0"/>
              <a:t/>
            </a:r>
            <a:br>
              <a:rPr lang="tr-TR" sz="4400" dirty="0" smtClean="0"/>
            </a:br>
            <a:r>
              <a:rPr lang="tr-TR" sz="4400" dirty="0"/>
              <a:t/>
            </a:r>
            <a:br>
              <a:rPr lang="tr-TR" sz="4400" dirty="0"/>
            </a:br>
            <a:r>
              <a:rPr lang="tr-TR" sz="4400" dirty="0" smtClean="0"/>
              <a:t/>
            </a:r>
            <a:br>
              <a:rPr lang="tr-TR" sz="4400" dirty="0" smtClean="0"/>
            </a:br>
            <a:r>
              <a:rPr lang="tr-TR" sz="4400" dirty="0"/>
              <a:t/>
            </a:r>
            <a:br>
              <a:rPr lang="tr-TR" sz="4400" dirty="0"/>
            </a:br>
            <a:r>
              <a:rPr lang="tr-TR" sz="4400" dirty="0" smtClean="0"/>
              <a:t/>
            </a:r>
            <a:br>
              <a:rPr lang="tr-TR" sz="4400" dirty="0" smtClean="0"/>
            </a:br>
            <a:r>
              <a:rPr lang="tr-TR" sz="4400" dirty="0" smtClean="0">
                <a:solidFill>
                  <a:schemeClr val="accent2">
                    <a:lumMod val="60000"/>
                    <a:lumOff val="40000"/>
                  </a:schemeClr>
                </a:solidFill>
              </a:rPr>
              <a:t>Zümre </a:t>
            </a:r>
            <a:r>
              <a:rPr lang="tr-TR" sz="4400" dirty="0">
                <a:solidFill>
                  <a:schemeClr val="accent2">
                    <a:lumMod val="60000"/>
                    <a:lumOff val="40000"/>
                  </a:schemeClr>
                </a:solidFill>
              </a:rPr>
              <a:t>Nedir?</a:t>
            </a:r>
            <a:r>
              <a:rPr lang="tr-TR" sz="4400" dirty="0"/>
              <a:t/>
            </a:r>
            <a:br>
              <a:rPr lang="tr-TR" sz="4400" dirty="0"/>
            </a:br>
            <a:r>
              <a:rPr lang="tr-TR" sz="3000" dirty="0">
                <a:solidFill>
                  <a:srgbClr val="FFFF00"/>
                </a:solidFill>
                <a:latin typeface="+mn-lt"/>
                <a:ea typeface="+mn-ea"/>
                <a:cs typeface="Arial" pitchFamily="34" charset="0"/>
              </a:rPr>
              <a:t>  Zümre Farsça kökenli bir kelime olup,   </a:t>
            </a:r>
            <a:br>
              <a:rPr lang="tr-TR" sz="3000" dirty="0">
                <a:solidFill>
                  <a:srgbClr val="FFFF00"/>
                </a:solidFill>
                <a:latin typeface="+mn-lt"/>
                <a:ea typeface="+mn-ea"/>
                <a:cs typeface="Arial" pitchFamily="34" charset="0"/>
              </a:rPr>
            </a:br>
            <a:r>
              <a:rPr lang="tr-TR" sz="3000" dirty="0">
                <a:solidFill>
                  <a:srgbClr val="FFFF00"/>
                </a:solidFill>
                <a:latin typeface="+mn-lt"/>
                <a:ea typeface="+mn-ea"/>
                <a:cs typeface="Arial" pitchFamily="34" charset="0"/>
              </a:rPr>
              <a:t>   topluluk, grup anlamı taşımaktadır.</a:t>
            </a:r>
          </a:p>
        </p:txBody>
      </p:sp>
      <p:pic>
        <p:nvPicPr>
          <p:cNvPr id="4" name="Picture 2" descr="C:\Users\davut\Pictures\rotasyon_uygulamasinda_buyuk_celiski_h26965.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9" y="2636912"/>
            <a:ext cx="6408712"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15225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268760"/>
            <a:ext cx="8229600" cy="576064"/>
          </a:xfrm>
        </p:spPr>
        <p:txBody>
          <a:bodyPr>
            <a:noAutofit/>
          </a:bodyPr>
          <a:lstStyle/>
          <a:p>
            <a:pPr algn="ctr"/>
            <a:r>
              <a:rPr lang="tr-TR" sz="4000" b="1" dirty="0">
                <a:solidFill>
                  <a:srgbClr val="FFC000"/>
                </a:solidFill>
                <a:latin typeface="Constantia" pitchFamily="18" charset="0"/>
              </a:rPr>
              <a:t>Zümre Başkanlar Kurulu</a:t>
            </a:r>
            <a:r>
              <a:rPr lang="tr-TR" sz="4000" b="1" dirty="0">
                <a:solidFill>
                  <a:srgbClr val="FFC000"/>
                </a:solidFill>
              </a:rPr>
              <a:t> Nasıl Oluşturulur?</a:t>
            </a:r>
            <a:endParaRPr lang="tr-TR" sz="36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a:bodyPr>
          <a:lstStyle/>
          <a:p>
            <a:pPr marL="0" indent="0" algn="just">
              <a:buFont typeface="Wingdings 2" pitchFamily="18" charset="2"/>
              <a:buNone/>
            </a:pPr>
            <a:r>
              <a:rPr lang="tr-TR" sz="2800" dirty="0" smtClean="0"/>
              <a:t> </a:t>
            </a:r>
            <a:endParaRPr lang="tr-TR" sz="3200" dirty="0"/>
          </a:p>
          <a:p>
            <a:pPr algn="ctr">
              <a:buFont typeface="Wingdings 2" pitchFamily="18" charset="2"/>
              <a:buNone/>
            </a:pPr>
            <a:endParaRPr lang="tr-TR" sz="2800" dirty="0" smtClean="0">
              <a:solidFill>
                <a:srgbClr val="FF0000"/>
              </a:solidFill>
            </a:endParaRPr>
          </a:p>
          <a:p>
            <a:pPr algn="just"/>
            <a:r>
              <a:rPr lang="tr-TR" sz="2800" dirty="0"/>
              <a:t>Bütün toplantılar sonuçlandıktan sonra ‘</a:t>
            </a:r>
            <a:r>
              <a:rPr lang="tr-TR" sz="2800" dirty="0" smtClean="0"/>
              <a:t>’İlçe/Eğitim </a:t>
            </a:r>
            <a:r>
              <a:rPr lang="tr-TR" sz="2800" dirty="0"/>
              <a:t>Bölgesi Zümre Başkanlarımız’’ toplanarak her branştan bir </a:t>
            </a:r>
            <a:r>
              <a:rPr lang="tr-TR" sz="2800" dirty="0">
                <a:solidFill>
                  <a:srgbClr val="FF0000"/>
                </a:solidFill>
              </a:rPr>
              <a:t>‘’İl Zümre Başkanı’’</a:t>
            </a:r>
            <a:r>
              <a:rPr lang="tr-TR" sz="2800" dirty="0"/>
              <a:t> belirleyecektir.</a:t>
            </a:r>
          </a:p>
          <a:p>
            <a:pPr algn="just"/>
            <a:endParaRPr lang="tr-TR" sz="2800" dirty="0">
              <a:solidFill>
                <a:srgbClr val="C00000"/>
              </a:solidFill>
            </a:endParaRPr>
          </a:p>
        </p:txBody>
      </p:sp>
    </p:spTree>
    <p:extLst>
      <p:ext uri="{BB962C8B-B14F-4D97-AF65-F5344CB8AC3E}">
        <p14:creationId xmlns:p14="http://schemas.microsoft.com/office/powerpoint/2010/main" val="49890251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20688"/>
            <a:ext cx="8229600" cy="576064"/>
          </a:xfrm>
        </p:spPr>
        <p:txBody>
          <a:bodyPr>
            <a:noAutofit/>
          </a:bodyPr>
          <a:lstStyle/>
          <a:p>
            <a:pPr algn="ctr"/>
            <a:r>
              <a:rPr lang="tr-TR" sz="4000" b="1" dirty="0" smtClean="0">
                <a:solidFill>
                  <a:srgbClr val="FFC000"/>
                </a:solidFill>
                <a:latin typeface="Constantia" pitchFamily="18" charset="0"/>
              </a:rPr>
              <a:t>İl Zümre Başkanlarının Fonksiyonu Ne Olmalıdır?</a:t>
            </a:r>
            <a:endParaRPr lang="tr-TR" sz="36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fontScale="92500"/>
          </a:bodyPr>
          <a:lstStyle/>
          <a:p>
            <a:pPr marL="0" indent="0" algn="just">
              <a:buFont typeface="Wingdings 2" pitchFamily="18" charset="2"/>
              <a:buNone/>
            </a:pPr>
            <a:endParaRPr lang="tr-TR" sz="3200" dirty="0"/>
          </a:p>
          <a:p>
            <a:pPr algn="just"/>
            <a:r>
              <a:rPr lang="tr-TR" sz="2800" b="1" dirty="0">
                <a:solidFill>
                  <a:srgbClr val="FF0000"/>
                </a:solidFill>
              </a:rPr>
              <a:t>İl Zümre Başkanlarımız</a:t>
            </a:r>
            <a:r>
              <a:rPr lang="tr-TR" sz="2800" dirty="0"/>
              <a:t> yıl boyunca düzenlenmesi gereken, seminer,</a:t>
            </a:r>
            <a:r>
              <a:rPr lang="tr-TR" sz="2800" dirty="0">
                <a:latin typeface="Arial" charset="0"/>
              </a:rPr>
              <a:t> </a:t>
            </a:r>
            <a:r>
              <a:rPr lang="tr-TR" sz="2800" dirty="0" err="1"/>
              <a:t>çalıştay</a:t>
            </a:r>
            <a:r>
              <a:rPr lang="tr-TR" sz="2800" dirty="0"/>
              <a:t>, panel ihtiyaçlarını </a:t>
            </a:r>
            <a:r>
              <a:rPr lang="tr-TR" sz="2800" dirty="0" smtClean="0"/>
              <a:t>belirleyecek,</a:t>
            </a:r>
            <a:endParaRPr lang="tr-TR" sz="2800" dirty="0"/>
          </a:p>
          <a:p>
            <a:pPr algn="just"/>
            <a:endParaRPr lang="tr-TR" sz="2800" dirty="0"/>
          </a:p>
          <a:p>
            <a:pPr algn="just"/>
            <a:r>
              <a:rPr lang="tr-TR" sz="2800" dirty="0"/>
              <a:t>Kendi branşlarıyla ilgili Ar-Ge Birimleri ile koordineli </a:t>
            </a:r>
            <a:r>
              <a:rPr lang="tr-TR" sz="2800" b="1" dirty="0">
                <a:solidFill>
                  <a:srgbClr val="FF0000"/>
                </a:solidFill>
              </a:rPr>
              <a:t>Araştırma çalışmaları</a:t>
            </a:r>
            <a:r>
              <a:rPr lang="tr-TR" sz="2800" dirty="0"/>
              <a:t> </a:t>
            </a:r>
            <a:r>
              <a:rPr lang="tr-TR" sz="2800" dirty="0" smtClean="0"/>
              <a:t>yapabilecek,</a:t>
            </a:r>
            <a:endParaRPr lang="tr-TR" sz="2800" dirty="0"/>
          </a:p>
          <a:p>
            <a:pPr algn="just"/>
            <a:endParaRPr lang="tr-TR" sz="2800" dirty="0"/>
          </a:p>
          <a:p>
            <a:pPr algn="just"/>
            <a:r>
              <a:rPr lang="tr-TR" sz="2800" dirty="0"/>
              <a:t>İl çapında </a:t>
            </a:r>
            <a:r>
              <a:rPr lang="tr-TR" sz="2800" b="1" dirty="0">
                <a:solidFill>
                  <a:srgbClr val="FF0000"/>
                </a:solidFill>
              </a:rPr>
              <a:t>branşıyla ilgili önerilerini</a:t>
            </a:r>
            <a:r>
              <a:rPr lang="tr-TR" sz="2800" dirty="0"/>
              <a:t> İl Milli Eğitim Müdürlüğümüz Temel </a:t>
            </a:r>
            <a:r>
              <a:rPr lang="tr-TR" sz="2800" dirty="0" smtClean="0"/>
              <a:t>Eğitim ve Ortaöğretim </a:t>
            </a:r>
            <a:r>
              <a:rPr lang="tr-TR" sz="2800" dirty="0"/>
              <a:t>Bölümüne iletip, bu raporların Bakanlığımız </a:t>
            </a:r>
            <a:r>
              <a:rPr lang="tr-TR" sz="2800" b="1" dirty="0">
                <a:solidFill>
                  <a:srgbClr val="FF0000"/>
                </a:solidFill>
              </a:rPr>
              <a:t>Talim Terbiye Kuruluna</a:t>
            </a:r>
            <a:r>
              <a:rPr lang="tr-TR" sz="2800" dirty="0"/>
              <a:t> aktarılması </a:t>
            </a:r>
            <a:r>
              <a:rPr lang="tr-TR" sz="2800" dirty="0" smtClean="0"/>
              <a:t>sağlanacak,</a:t>
            </a:r>
            <a:endParaRPr lang="tr-TR" sz="2800" dirty="0"/>
          </a:p>
          <a:p>
            <a:pPr algn="ctr">
              <a:buFont typeface="Wingdings 2" pitchFamily="18" charset="2"/>
              <a:buNone/>
            </a:pPr>
            <a:endParaRPr lang="tr-TR" sz="2800" dirty="0" smtClean="0">
              <a:solidFill>
                <a:srgbClr val="FF0000"/>
              </a:solidFill>
            </a:endParaRPr>
          </a:p>
          <a:p>
            <a:pPr algn="just"/>
            <a:endParaRPr lang="tr-TR" sz="2800" dirty="0">
              <a:solidFill>
                <a:srgbClr val="C00000"/>
              </a:solidFill>
            </a:endParaRPr>
          </a:p>
        </p:txBody>
      </p:sp>
    </p:spTree>
    <p:extLst>
      <p:ext uri="{BB962C8B-B14F-4D97-AF65-F5344CB8AC3E}">
        <p14:creationId xmlns:p14="http://schemas.microsoft.com/office/powerpoint/2010/main" val="35662861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20688"/>
            <a:ext cx="8229600" cy="576064"/>
          </a:xfrm>
        </p:spPr>
        <p:txBody>
          <a:bodyPr>
            <a:noAutofit/>
          </a:bodyPr>
          <a:lstStyle/>
          <a:p>
            <a:pPr algn="ctr"/>
            <a:r>
              <a:rPr lang="tr-TR" sz="4000" b="1" dirty="0" smtClean="0">
                <a:solidFill>
                  <a:srgbClr val="FFC000"/>
                </a:solidFill>
                <a:latin typeface="Constantia" pitchFamily="18" charset="0"/>
              </a:rPr>
              <a:t>İl Zümre Başkanlarının Fonksiyonu Ne Olmalıdır?</a:t>
            </a:r>
            <a:endParaRPr lang="tr-TR" sz="3600" dirty="0">
              <a:solidFill>
                <a:srgbClr val="FFC000"/>
              </a:solidFill>
            </a:endParaRPr>
          </a:p>
        </p:txBody>
      </p:sp>
      <p:sp>
        <p:nvSpPr>
          <p:cNvPr id="3" name="İçerik Yer Tutucusu 2"/>
          <p:cNvSpPr>
            <a:spLocks noGrp="1"/>
          </p:cNvSpPr>
          <p:nvPr>
            <p:ph idx="1"/>
          </p:nvPr>
        </p:nvSpPr>
        <p:spPr>
          <a:xfrm>
            <a:off x="611560" y="1196752"/>
            <a:ext cx="8229600" cy="5397232"/>
          </a:xfrm>
        </p:spPr>
        <p:txBody>
          <a:bodyPr>
            <a:normAutofit lnSpcReduction="10000"/>
          </a:bodyPr>
          <a:lstStyle/>
          <a:p>
            <a:pPr algn="just">
              <a:defRPr/>
            </a:pPr>
            <a:r>
              <a:rPr lang="tr-TR" sz="2800" dirty="0" smtClean="0"/>
              <a:t>İlçe zümre toplantılarına başkanlık  etmek, </a:t>
            </a:r>
          </a:p>
          <a:p>
            <a:pPr algn="just">
              <a:defRPr/>
            </a:pPr>
            <a:r>
              <a:rPr lang="tr-TR" sz="2800" dirty="0" smtClean="0"/>
              <a:t>Gerektiğinde branşlara göre ‘</a:t>
            </a:r>
            <a:r>
              <a:rPr lang="tr-TR" sz="2800" b="1" dirty="0" smtClean="0">
                <a:solidFill>
                  <a:srgbClr val="FF0000"/>
                </a:solidFill>
              </a:rPr>
              <a:t>’Genişletilmiş İl Zümre Toplantısı</a:t>
            </a:r>
            <a:r>
              <a:rPr lang="tr-TR" sz="2800" b="1" dirty="0" smtClean="0"/>
              <a:t>’’</a:t>
            </a:r>
            <a:r>
              <a:rPr lang="tr-TR" sz="2800" dirty="0" smtClean="0"/>
              <a:t> adı altında bütün branş öğretmenleriyle toplantı tertip edilmesini önermek.</a:t>
            </a:r>
          </a:p>
          <a:p>
            <a:pPr algn="just">
              <a:defRPr/>
            </a:pPr>
            <a:r>
              <a:rPr lang="tr-TR" sz="2800" dirty="0" smtClean="0"/>
              <a:t>Böylelikle </a:t>
            </a:r>
            <a:r>
              <a:rPr lang="tr-TR" sz="2800" b="1" dirty="0" err="1">
                <a:solidFill>
                  <a:srgbClr val="FF3300"/>
                </a:solidFill>
              </a:rPr>
              <a:t>Branşdaşlar</a:t>
            </a:r>
            <a:r>
              <a:rPr lang="tr-TR" sz="2800" b="1" dirty="0">
                <a:solidFill>
                  <a:srgbClr val="FF3300"/>
                </a:solidFill>
              </a:rPr>
              <a:t> arası paylaşımların ve etkileşimin</a:t>
            </a:r>
            <a:r>
              <a:rPr lang="tr-TR" sz="2800" dirty="0"/>
              <a:t> arttırılması  sağlanmış </a:t>
            </a:r>
            <a:r>
              <a:rPr lang="tr-TR" sz="2800" dirty="0" smtClean="0"/>
              <a:t>olacaktır</a:t>
            </a:r>
          </a:p>
          <a:p>
            <a:pPr algn="just">
              <a:defRPr/>
            </a:pPr>
            <a:r>
              <a:rPr lang="tr-TR" sz="2800" b="1" dirty="0">
                <a:solidFill>
                  <a:srgbClr val="FF0000"/>
                </a:solidFill>
              </a:rPr>
              <a:t>İyi Örnek</a:t>
            </a:r>
            <a:r>
              <a:rPr lang="tr-TR" sz="2800" dirty="0"/>
              <a:t> olarak değerlendirilen ‘’Zümre Tutanaklarının’’ İlgili Okul Müdürlüğünün de  uygulanma noktasındaki görüşünü dahil ederek  İl Milli Eğitim Müdürlüğümüz </a:t>
            </a:r>
            <a:r>
              <a:rPr lang="tr-TR" sz="2800" b="1" dirty="0">
                <a:solidFill>
                  <a:srgbClr val="FF0000"/>
                </a:solidFill>
              </a:rPr>
              <a:t>Web Sitesinde yayınlanması sağlanacaktır.</a:t>
            </a:r>
          </a:p>
          <a:p>
            <a:pPr>
              <a:defRPr/>
            </a:pPr>
            <a:endParaRPr lang="tr-TR" sz="2800" b="1" dirty="0">
              <a:solidFill>
                <a:srgbClr val="FF0000"/>
              </a:solidFill>
            </a:endParaRPr>
          </a:p>
          <a:p>
            <a:pPr>
              <a:defRPr/>
            </a:pPr>
            <a:endParaRPr lang="tr-TR" sz="2800" dirty="0" smtClean="0">
              <a:solidFill>
                <a:srgbClr val="FF0000"/>
              </a:solidFill>
            </a:endParaRPr>
          </a:p>
          <a:p>
            <a:pPr algn="just"/>
            <a:endParaRPr lang="tr-TR" sz="2800" dirty="0">
              <a:solidFill>
                <a:srgbClr val="C00000"/>
              </a:solidFill>
            </a:endParaRPr>
          </a:p>
        </p:txBody>
      </p:sp>
    </p:spTree>
    <p:extLst>
      <p:ext uri="{BB962C8B-B14F-4D97-AF65-F5344CB8AC3E}">
        <p14:creationId xmlns:p14="http://schemas.microsoft.com/office/powerpoint/2010/main" val="2984411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12776"/>
            <a:ext cx="7920880" cy="3456384"/>
          </a:xfrm>
        </p:spPr>
        <p:txBody>
          <a:bodyPr>
            <a:normAutofit/>
          </a:bodyPr>
          <a:lstStyle/>
          <a:p>
            <a:pPr>
              <a:defRPr/>
            </a:pPr>
            <a:endParaRPr lang="tr-TR" sz="2800" b="1" dirty="0">
              <a:solidFill>
                <a:srgbClr val="FF0000"/>
              </a:solidFill>
            </a:endParaRPr>
          </a:p>
          <a:p>
            <a:pPr>
              <a:defRPr/>
            </a:pPr>
            <a:endParaRPr lang="tr-TR" sz="2800" dirty="0" smtClean="0">
              <a:solidFill>
                <a:srgbClr val="FF0000"/>
              </a:solidFill>
            </a:endParaRPr>
          </a:p>
          <a:p>
            <a:pPr algn="just"/>
            <a:endParaRPr lang="tr-TR" sz="2800" dirty="0">
              <a:solidFill>
                <a:srgbClr val="C00000"/>
              </a:solidFill>
            </a:endParaRPr>
          </a:p>
        </p:txBody>
      </p:sp>
      <p:sp>
        <p:nvSpPr>
          <p:cNvPr id="5" name="Dikdörtgen 4"/>
          <p:cNvSpPr/>
          <p:nvPr/>
        </p:nvSpPr>
        <p:spPr>
          <a:xfrm>
            <a:off x="2072106" y="1916832"/>
            <a:ext cx="5010153" cy="3170099"/>
          </a:xfrm>
          <a:prstGeom prst="rect">
            <a:avLst/>
          </a:prstGeom>
          <a:noFill/>
        </p:spPr>
        <p:txBody>
          <a:bodyPr wrap="none" lIns="91440" tIns="45720" rIns="91440" bIns="45720">
            <a:spAutoFit/>
          </a:bodyPr>
          <a:lstStyle/>
          <a:p>
            <a:pPr algn="ctr"/>
            <a:r>
              <a:rPr lang="tr-TR" sz="4000" b="1" dirty="0" smtClean="0">
                <a:ln w="6600">
                  <a:solidFill>
                    <a:schemeClr val="accent2"/>
                  </a:solidFill>
                  <a:prstDash val="solid"/>
                </a:ln>
                <a:solidFill>
                  <a:srgbClr val="FFFFFF"/>
                </a:solidFill>
                <a:effectLst>
                  <a:outerShdw dist="38100" dir="2700000" algn="tl" rotWithShape="0">
                    <a:schemeClr val="accent2"/>
                  </a:outerShdw>
                </a:effectLst>
              </a:rPr>
              <a:t>İlginize ve sabrınıza</a:t>
            </a:r>
          </a:p>
          <a:p>
            <a:pPr algn="ctr"/>
            <a:r>
              <a:rPr lang="tr-TR" sz="4000" b="1" dirty="0" smtClean="0">
                <a:ln w="6600">
                  <a:solidFill>
                    <a:schemeClr val="accent2"/>
                  </a:solidFill>
                  <a:prstDash val="solid"/>
                </a:ln>
                <a:solidFill>
                  <a:srgbClr val="FFFFFF"/>
                </a:solidFill>
                <a:effectLst>
                  <a:outerShdw dist="38100" dir="2700000" algn="tl" rotWithShape="0">
                    <a:schemeClr val="accent2"/>
                  </a:outerShdw>
                </a:effectLst>
              </a:rPr>
              <a:t>teşekkür ederim.</a:t>
            </a:r>
          </a:p>
          <a:p>
            <a:pPr algn="ctr"/>
            <a:r>
              <a:rPr lang="tr-TR" sz="4000" b="1" dirty="0" smtClean="0">
                <a:ln w="6600">
                  <a:solidFill>
                    <a:schemeClr val="accent2"/>
                  </a:solidFill>
                  <a:prstDash val="solid"/>
                </a:ln>
                <a:solidFill>
                  <a:srgbClr val="FFFFFF"/>
                </a:solidFill>
                <a:effectLst>
                  <a:outerShdw dist="38100" dir="2700000" algn="tl" rotWithShape="0">
                    <a:schemeClr val="accent2"/>
                  </a:outerShdw>
                </a:effectLst>
              </a:rPr>
              <a:t>Coşkun AKÇA</a:t>
            </a:r>
          </a:p>
          <a:p>
            <a:pPr algn="ctr"/>
            <a:r>
              <a:rPr lang="tr-TR" sz="4000" b="1" dirty="0" smtClean="0">
                <a:ln w="6600">
                  <a:solidFill>
                    <a:schemeClr val="accent2"/>
                  </a:solidFill>
                  <a:prstDash val="solid"/>
                </a:ln>
                <a:solidFill>
                  <a:srgbClr val="FFFFFF"/>
                </a:solidFill>
                <a:effectLst>
                  <a:outerShdw dist="38100" dir="2700000" algn="tl" rotWithShape="0">
                    <a:schemeClr val="accent2"/>
                  </a:outerShdw>
                </a:effectLst>
              </a:rPr>
              <a:t>Maarif </a:t>
            </a:r>
            <a:r>
              <a:rPr lang="tr-TR" sz="4000" b="1" dirty="0" smtClean="0">
                <a:ln w="6600">
                  <a:solidFill>
                    <a:schemeClr val="accent2"/>
                  </a:solidFill>
                  <a:prstDash val="solid"/>
                </a:ln>
                <a:solidFill>
                  <a:srgbClr val="FFFFFF"/>
                </a:solidFill>
                <a:effectLst>
                  <a:outerShdw dist="38100" dir="2700000" algn="tl" rotWithShape="0">
                    <a:schemeClr val="accent2"/>
                  </a:outerShdw>
                </a:effectLst>
              </a:rPr>
              <a:t>Müfettişi</a:t>
            </a:r>
          </a:p>
          <a:p>
            <a:pPr algn="ctr"/>
            <a:r>
              <a:rPr lang="tr-TR" sz="4000" b="1" dirty="0" smtClean="0">
                <a:ln w="6600">
                  <a:solidFill>
                    <a:schemeClr val="accent2"/>
                  </a:solidFill>
                  <a:prstDash val="solid"/>
                </a:ln>
                <a:solidFill>
                  <a:srgbClr val="FFFFFF"/>
                </a:solidFill>
                <a:effectLst>
                  <a:outerShdw dist="38100" dir="2700000" algn="tl" rotWithShape="0">
                    <a:schemeClr val="accent2"/>
                  </a:outerShdw>
                </a:effectLst>
              </a:rPr>
              <a:t>Amasya-2019</a:t>
            </a:r>
            <a:endParaRPr lang="tr-TR" sz="40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4488725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400" dirty="0">
                <a:solidFill>
                  <a:schemeClr val="bg2">
                    <a:lumMod val="40000"/>
                    <a:lumOff val="60000"/>
                  </a:schemeClr>
                </a:solidFill>
              </a:rPr>
              <a:t>Etkili Okul Zümresi Yapabiliyor muyuz ?</a:t>
            </a:r>
            <a:r>
              <a:rPr lang="tr-TR" sz="4000" b="1" dirty="0" smtClean="0">
                <a:solidFill>
                  <a:srgbClr val="3399FF"/>
                </a:solidFill>
                <a:latin typeface="Constantia" pitchFamily="18" charset="0"/>
              </a:rPr>
              <a:t> </a:t>
            </a:r>
            <a:endParaRPr lang="tr-TR" sz="3600" dirty="0"/>
          </a:p>
        </p:txBody>
      </p:sp>
      <p:sp>
        <p:nvSpPr>
          <p:cNvPr id="3" name="İçerik Yer Tutucusu 2"/>
          <p:cNvSpPr>
            <a:spLocks noGrp="1"/>
          </p:cNvSpPr>
          <p:nvPr>
            <p:ph idx="1"/>
          </p:nvPr>
        </p:nvSpPr>
        <p:spPr>
          <a:xfrm>
            <a:off x="611560" y="2204864"/>
            <a:ext cx="8229600" cy="4389120"/>
          </a:xfrm>
        </p:spPr>
        <p:txBody>
          <a:bodyPr/>
          <a:lstStyle/>
          <a:p>
            <a:pPr algn="just">
              <a:defRPr/>
            </a:pPr>
            <a:r>
              <a:rPr lang="tr-TR" dirty="0"/>
              <a:t>Okul Zümre Toplantılarında bir kısım </a:t>
            </a:r>
            <a:r>
              <a:rPr lang="tr-TR" dirty="0">
                <a:solidFill>
                  <a:srgbClr val="FFC000"/>
                </a:solidFill>
              </a:rPr>
              <a:t>‘’Zümre Toplantılarının Kağıt Üzerinde Kaldığı’’</a:t>
            </a:r>
            <a:r>
              <a:rPr lang="tr-TR" dirty="0">
                <a:solidFill>
                  <a:srgbClr val="FF3300"/>
                </a:solidFill>
              </a:rPr>
              <a:t> </a:t>
            </a:r>
            <a:r>
              <a:rPr lang="tr-TR" dirty="0"/>
              <a:t>özeleştirisi</a:t>
            </a:r>
            <a:r>
              <a:rPr lang="tr-TR" dirty="0">
                <a:solidFill>
                  <a:srgbClr val="FF3300"/>
                </a:solidFill>
              </a:rPr>
              <a:t> </a:t>
            </a:r>
            <a:r>
              <a:rPr lang="tr-TR" dirty="0"/>
              <a:t>bir çok öğretmen tarafından belirtilmektedir.</a:t>
            </a:r>
          </a:p>
          <a:p>
            <a:pPr algn="just">
              <a:defRPr/>
            </a:pPr>
            <a:endParaRPr lang="tr-TR" dirty="0" smtClean="0">
              <a:solidFill>
                <a:srgbClr val="FFC000"/>
              </a:solidFill>
            </a:endParaRPr>
          </a:p>
          <a:p>
            <a:pPr algn="just">
              <a:defRPr/>
            </a:pPr>
            <a:r>
              <a:rPr lang="tr-TR" dirty="0" smtClean="0">
                <a:solidFill>
                  <a:srgbClr val="FFC000"/>
                </a:solidFill>
              </a:rPr>
              <a:t>Çözüm </a:t>
            </a:r>
            <a:r>
              <a:rPr lang="tr-TR" dirty="0">
                <a:solidFill>
                  <a:srgbClr val="FFC000"/>
                </a:solidFill>
              </a:rPr>
              <a:t>Planı: </a:t>
            </a:r>
            <a:r>
              <a:rPr lang="tr-TR" dirty="0"/>
              <a:t>Toplantılarda standart gündem maddeleri belirlenerek, bu </a:t>
            </a:r>
            <a:r>
              <a:rPr lang="tr-TR" dirty="0">
                <a:solidFill>
                  <a:srgbClr val="FFC000"/>
                </a:solidFill>
              </a:rPr>
              <a:t>standart gündem maddelerinin Okul </a:t>
            </a:r>
            <a:r>
              <a:rPr lang="tr-TR" dirty="0" smtClean="0">
                <a:solidFill>
                  <a:srgbClr val="FFC000"/>
                </a:solidFill>
              </a:rPr>
              <a:t>Müdürümüz, ilçe zümre başkanı </a:t>
            </a:r>
            <a:r>
              <a:rPr lang="tr-TR" dirty="0"/>
              <a:t>veya görevlendireceği Müdür Yardımcısının başkanlığında görüşülmesi.</a:t>
            </a:r>
          </a:p>
          <a:p>
            <a:pPr algn="just"/>
            <a:endParaRPr lang="tr-TR" dirty="0"/>
          </a:p>
        </p:txBody>
      </p:sp>
    </p:spTree>
    <p:extLst>
      <p:ext uri="{BB962C8B-B14F-4D97-AF65-F5344CB8AC3E}">
        <p14:creationId xmlns:p14="http://schemas.microsoft.com/office/powerpoint/2010/main" val="2191609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229600" cy="864096"/>
          </a:xfrm>
        </p:spPr>
        <p:txBody>
          <a:bodyPr>
            <a:noAutofit/>
          </a:bodyPr>
          <a:lstStyle/>
          <a:p>
            <a:pPr algn="ctr"/>
            <a:r>
              <a:rPr lang="tr-TR" sz="3600" dirty="0" smtClean="0"/>
              <a:t>Zümre Toplantılarının Dayanağı Nedir? </a:t>
            </a:r>
            <a:endParaRPr lang="tr-TR" sz="3600" dirty="0"/>
          </a:p>
        </p:txBody>
      </p:sp>
      <p:sp>
        <p:nvSpPr>
          <p:cNvPr id="3" name="İçerik Yer Tutucusu 2"/>
          <p:cNvSpPr>
            <a:spLocks noGrp="1"/>
          </p:cNvSpPr>
          <p:nvPr>
            <p:ph idx="1"/>
          </p:nvPr>
        </p:nvSpPr>
        <p:spPr>
          <a:xfrm>
            <a:off x="611560" y="1484784"/>
            <a:ext cx="8229600" cy="5109200"/>
          </a:xfrm>
        </p:spPr>
        <p:txBody>
          <a:bodyPr>
            <a:normAutofit fontScale="92500" lnSpcReduction="20000"/>
          </a:bodyPr>
          <a:lstStyle/>
          <a:p>
            <a:pPr algn="just"/>
            <a:r>
              <a:rPr lang="tr-TR" sz="2800" dirty="0"/>
              <a:t>Okulda aynı dersleri okutan branş öğretmenlerinin katıldığı, eğitim ve öğretimi yönlendirici, ortak kararların alındığı bir çalışma organı, </a:t>
            </a:r>
            <a:r>
              <a:rPr lang="tr-TR" sz="2800" dirty="0">
                <a:solidFill>
                  <a:srgbClr val="FFC000"/>
                </a:solidFill>
              </a:rPr>
              <a:t>Zümre Öğretmenler Kuruludur.</a:t>
            </a:r>
            <a:r>
              <a:rPr lang="tr-TR" sz="2800" dirty="0"/>
              <a:t> </a:t>
            </a:r>
            <a:endParaRPr lang="tr-TR" sz="2800" dirty="0" smtClean="0"/>
          </a:p>
          <a:p>
            <a:pPr algn="just"/>
            <a:r>
              <a:rPr lang="tr-TR" sz="2800" dirty="0" smtClean="0"/>
              <a:t>Okul Öncesi Eğitim ve İlköğretim Kurumları Yönetmeliği’nin </a:t>
            </a:r>
            <a:r>
              <a:rPr lang="tr-TR" sz="2800" dirty="0" smtClean="0">
                <a:solidFill>
                  <a:srgbClr val="FFC000"/>
                </a:solidFill>
              </a:rPr>
              <a:t>35.maddesi</a:t>
            </a:r>
            <a:r>
              <a:rPr lang="tr-TR" sz="2800" dirty="0" smtClean="0"/>
              <a:t>, Ortaöğretim Kurumları Yönetmeliği </a:t>
            </a:r>
            <a:r>
              <a:rPr lang="tr-TR" sz="2800" dirty="0" smtClean="0">
                <a:solidFill>
                  <a:srgbClr val="FFC000"/>
                </a:solidFill>
              </a:rPr>
              <a:t>111,112,113 ve 114.maddeleri,</a:t>
            </a:r>
            <a:r>
              <a:rPr lang="tr-TR" sz="2800" dirty="0" smtClean="0"/>
              <a:t> Milli Eğitim Bakanlığı Eğitim Bölgeleri ve Eğitim Kurulları Yönergesinin </a:t>
            </a:r>
            <a:r>
              <a:rPr lang="tr-TR" sz="2800" dirty="0" smtClean="0">
                <a:solidFill>
                  <a:srgbClr val="FFC000"/>
                </a:solidFill>
              </a:rPr>
              <a:t>11,12,13,14 ve 15.maddelerinde </a:t>
            </a:r>
            <a:r>
              <a:rPr lang="tr-TR" sz="2800" dirty="0" smtClean="0"/>
              <a:t>zümre </a:t>
            </a:r>
            <a:r>
              <a:rPr lang="tr-TR" sz="2800" dirty="0"/>
              <a:t>toplantılarının amacı ve nasıl yapılması gerektiği hususları yeterince açıklanmıştır. </a:t>
            </a:r>
            <a:endParaRPr lang="tr-TR" sz="2800" dirty="0" smtClean="0"/>
          </a:p>
          <a:p>
            <a:pPr algn="just"/>
            <a:r>
              <a:rPr lang="tr-TR" sz="2800" dirty="0" smtClean="0">
                <a:solidFill>
                  <a:srgbClr val="C00000"/>
                </a:solidFill>
              </a:rPr>
              <a:t>Bunlara </a:t>
            </a:r>
            <a:r>
              <a:rPr lang="tr-TR" sz="2800" dirty="0">
                <a:solidFill>
                  <a:srgbClr val="C00000"/>
                </a:solidFill>
              </a:rPr>
              <a:t>dayalı olarak zümre toplantıları, yöneticilerin üzerinde durmaları gereken en önemli konulardan biridir.</a:t>
            </a:r>
            <a:endParaRPr lang="tr-TR" dirty="0">
              <a:solidFill>
                <a:srgbClr val="C00000"/>
              </a:solidFill>
            </a:endParaRPr>
          </a:p>
        </p:txBody>
      </p:sp>
    </p:spTree>
    <p:extLst>
      <p:ext uri="{BB962C8B-B14F-4D97-AF65-F5344CB8AC3E}">
        <p14:creationId xmlns:p14="http://schemas.microsoft.com/office/powerpoint/2010/main" val="5932570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a:solidFill>
                  <a:srgbClr val="66CCFF"/>
                </a:solidFill>
                <a:latin typeface="AngsanaUPC" pitchFamily="18" charset="-34"/>
                <a:cs typeface="AngsanaUPC" pitchFamily="18" charset="-34"/>
              </a:rPr>
              <a:t>ZÜMRE TOPLANTILARININ AMACI</a:t>
            </a:r>
            <a:endParaRPr lang="tr-TR" sz="4800" dirty="0"/>
          </a:p>
        </p:txBody>
      </p:sp>
      <p:sp>
        <p:nvSpPr>
          <p:cNvPr id="3" name="İçerik Yer Tutucusu 2"/>
          <p:cNvSpPr>
            <a:spLocks noGrp="1"/>
          </p:cNvSpPr>
          <p:nvPr>
            <p:ph idx="1"/>
          </p:nvPr>
        </p:nvSpPr>
        <p:spPr>
          <a:xfrm>
            <a:off x="457200" y="908720"/>
            <a:ext cx="8229600" cy="5256584"/>
          </a:xfrm>
        </p:spPr>
        <p:txBody>
          <a:bodyPr>
            <a:normAutofit fontScale="85000" lnSpcReduction="10000"/>
          </a:bodyPr>
          <a:lstStyle/>
          <a:p>
            <a:pPr>
              <a:defRPr/>
            </a:pPr>
            <a:endParaRPr lang="tr-TR" sz="3500" dirty="0" smtClean="0">
              <a:solidFill>
                <a:schemeClr val="tx1">
                  <a:lumMod val="50000"/>
                  <a:lumOff val="50000"/>
                </a:schemeClr>
              </a:solidFill>
              <a:cs typeface="Arial" pitchFamily="34" charset="0"/>
            </a:endParaRPr>
          </a:p>
          <a:p>
            <a:pPr algn="just">
              <a:defRPr/>
            </a:pPr>
            <a:r>
              <a:rPr lang="tr-TR" sz="3500" dirty="0" smtClean="0">
                <a:solidFill>
                  <a:srgbClr val="FFFF00"/>
                </a:solidFill>
                <a:cs typeface="Arial" pitchFamily="34" charset="0"/>
              </a:rPr>
              <a:t>Tüm </a:t>
            </a:r>
            <a:r>
              <a:rPr lang="tr-TR" sz="3500" dirty="0">
                <a:solidFill>
                  <a:srgbClr val="FFFF00"/>
                </a:solidFill>
                <a:cs typeface="Arial" pitchFamily="34" charset="0"/>
              </a:rPr>
              <a:t>okullarda okulun kendisini nasıl değerlendirdiği,</a:t>
            </a:r>
          </a:p>
          <a:p>
            <a:pPr algn="just">
              <a:defRPr/>
            </a:pPr>
            <a:r>
              <a:rPr lang="tr-TR" sz="3500" dirty="0">
                <a:solidFill>
                  <a:srgbClr val="FFFF00"/>
                </a:solidFill>
                <a:cs typeface="Arial" pitchFamily="34" charset="0"/>
              </a:rPr>
              <a:t>Gelişim ve değişimle ilgili  sistemleri sürekli takip etmeyi,</a:t>
            </a:r>
          </a:p>
          <a:p>
            <a:pPr algn="just">
              <a:defRPr/>
            </a:pPr>
            <a:r>
              <a:rPr lang="tr-TR" sz="3500" dirty="0">
                <a:solidFill>
                  <a:srgbClr val="FFFF00"/>
                </a:solidFill>
                <a:cs typeface="Arial" pitchFamily="34" charset="0"/>
              </a:rPr>
              <a:t>Liderlik becerilerini sürekli iyileştirmeyi,</a:t>
            </a:r>
          </a:p>
          <a:p>
            <a:pPr algn="just">
              <a:defRPr/>
            </a:pPr>
            <a:r>
              <a:rPr lang="tr-TR" sz="3500" dirty="0">
                <a:solidFill>
                  <a:srgbClr val="FFFF00"/>
                </a:solidFill>
                <a:cs typeface="Arial" pitchFamily="34" charset="0"/>
              </a:rPr>
              <a:t>Okullarda bulunan zümre yöneticilerinin bilgi ve tecrübelerini aktaracak ortamı sağlamaları</a:t>
            </a:r>
            <a:r>
              <a:rPr lang="tr-TR" sz="3500" dirty="0" smtClean="0">
                <a:solidFill>
                  <a:srgbClr val="FFFF00"/>
                </a:solidFill>
                <a:cs typeface="Arial" pitchFamily="34" charset="0"/>
              </a:rPr>
              <a:t>,</a:t>
            </a:r>
          </a:p>
          <a:p>
            <a:pPr algn="just">
              <a:defRPr/>
            </a:pPr>
            <a:r>
              <a:rPr lang="tr-TR" sz="3500" dirty="0" smtClean="0">
                <a:solidFill>
                  <a:srgbClr val="FFFF00"/>
                </a:solidFill>
                <a:cs typeface="Arial" pitchFamily="34" charset="0"/>
              </a:rPr>
              <a:t>Okul bölgesinde eğitimi planlamayı, eğitim kalitesini yükseltmeyi, zümre ve branşlar arası iletişim ve işbirliğini sağlamayı,</a:t>
            </a:r>
          </a:p>
          <a:p>
            <a:pPr marL="0" indent="0" algn="just">
              <a:buNone/>
              <a:defRPr/>
            </a:pPr>
            <a:endParaRPr lang="tr-TR" sz="3500" dirty="0" smtClean="0">
              <a:solidFill>
                <a:srgbClr val="FFFF00"/>
              </a:solidFill>
              <a:cs typeface="Arial" pitchFamily="34" charset="0"/>
            </a:endParaRPr>
          </a:p>
          <a:p>
            <a:pPr>
              <a:defRPr/>
            </a:pPr>
            <a:endParaRPr lang="tr-TR" sz="3200" dirty="0">
              <a:solidFill>
                <a:schemeClr val="tx1">
                  <a:lumMod val="50000"/>
                  <a:lumOff val="50000"/>
                </a:schemeClr>
              </a:solidFill>
              <a:cs typeface="Arial" pitchFamily="34" charset="0"/>
            </a:endParaRPr>
          </a:p>
          <a:p>
            <a:endParaRPr lang="tr-TR" dirty="0"/>
          </a:p>
        </p:txBody>
      </p:sp>
    </p:spTree>
    <p:extLst>
      <p:ext uri="{BB962C8B-B14F-4D97-AF65-F5344CB8AC3E}">
        <p14:creationId xmlns:p14="http://schemas.microsoft.com/office/powerpoint/2010/main" val="15353979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ZÜMRELER</a:t>
            </a:r>
            <a:endParaRPr lang="tr-TR" sz="4800" dirty="0"/>
          </a:p>
        </p:txBody>
      </p:sp>
      <p:sp>
        <p:nvSpPr>
          <p:cNvPr id="3" name="İçerik Yer Tutucusu 2"/>
          <p:cNvSpPr>
            <a:spLocks noGrp="1"/>
          </p:cNvSpPr>
          <p:nvPr>
            <p:ph idx="1"/>
          </p:nvPr>
        </p:nvSpPr>
        <p:spPr>
          <a:xfrm>
            <a:off x="457200" y="908720"/>
            <a:ext cx="8229600" cy="5256584"/>
          </a:xfrm>
        </p:spPr>
        <p:txBody>
          <a:bodyPr>
            <a:normAutofit/>
          </a:bodyPr>
          <a:lstStyle/>
          <a:p>
            <a:pPr>
              <a:defRPr/>
            </a:pPr>
            <a:endParaRPr lang="tr-TR" sz="3500" dirty="0" smtClean="0">
              <a:solidFill>
                <a:schemeClr val="tx1">
                  <a:lumMod val="50000"/>
                  <a:lumOff val="50000"/>
                </a:schemeClr>
              </a:solidFill>
              <a:cs typeface="Arial" pitchFamily="34" charset="0"/>
            </a:endParaRPr>
          </a:p>
          <a:p>
            <a:pPr algn="just">
              <a:defRPr/>
            </a:pPr>
            <a:r>
              <a:rPr lang="tr-TR" sz="3500" dirty="0" smtClean="0">
                <a:solidFill>
                  <a:srgbClr val="FFFF00"/>
                </a:solidFill>
                <a:cs typeface="Arial" pitchFamily="34" charset="0"/>
              </a:rPr>
              <a:t>Okul Zümresi ( Eğitim Kurumu Sınıf- Alan Zümreleri)</a:t>
            </a:r>
          </a:p>
          <a:p>
            <a:pPr algn="just">
              <a:defRPr/>
            </a:pPr>
            <a:r>
              <a:rPr lang="tr-TR" sz="3500" dirty="0" smtClean="0">
                <a:solidFill>
                  <a:srgbClr val="FFFF00"/>
                </a:solidFill>
                <a:cs typeface="Arial" pitchFamily="34" charset="0"/>
              </a:rPr>
              <a:t>Eğitim Kurumu Sınıf / Alan Zümre Başkanları Kurulu</a:t>
            </a:r>
          </a:p>
          <a:p>
            <a:pPr algn="just">
              <a:defRPr/>
            </a:pPr>
            <a:r>
              <a:rPr lang="tr-TR" sz="3500" dirty="0" smtClean="0">
                <a:solidFill>
                  <a:srgbClr val="FFFF00"/>
                </a:solidFill>
                <a:cs typeface="Arial" pitchFamily="34" charset="0"/>
              </a:rPr>
              <a:t>İlçe Sınıf-Alan Zümreleri </a:t>
            </a:r>
            <a:endParaRPr lang="tr-TR" sz="3500" dirty="0">
              <a:solidFill>
                <a:srgbClr val="FFFF00"/>
              </a:solidFill>
              <a:cs typeface="Arial" pitchFamily="34" charset="0"/>
            </a:endParaRPr>
          </a:p>
          <a:p>
            <a:pPr algn="just">
              <a:defRPr/>
            </a:pPr>
            <a:r>
              <a:rPr lang="tr-TR" sz="3500" dirty="0" smtClean="0">
                <a:solidFill>
                  <a:srgbClr val="FFFF00"/>
                </a:solidFill>
                <a:cs typeface="Arial" pitchFamily="34" charset="0"/>
              </a:rPr>
              <a:t>İl Sınıf-Alan Zümreleri </a:t>
            </a:r>
          </a:p>
          <a:p>
            <a:pPr marL="0" indent="0" algn="just">
              <a:buNone/>
              <a:defRPr/>
            </a:pPr>
            <a:endParaRPr lang="tr-TR" sz="3500" dirty="0" smtClean="0">
              <a:solidFill>
                <a:srgbClr val="FFFF00"/>
              </a:solidFill>
              <a:cs typeface="Arial" pitchFamily="34" charset="0"/>
            </a:endParaRPr>
          </a:p>
          <a:p>
            <a:pPr>
              <a:defRPr/>
            </a:pPr>
            <a:endParaRPr lang="tr-TR" sz="3200" dirty="0">
              <a:solidFill>
                <a:schemeClr val="tx1">
                  <a:lumMod val="50000"/>
                  <a:lumOff val="50000"/>
                </a:schemeClr>
              </a:solidFill>
              <a:cs typeface="Arial" pitchFamily="34" charset="0"/>
            </a:endParaRPr>
          </a:p>
          <a:p>
            <a:endParaRPr lang="tr-TR" dirty="0"/>
          </a:p>
        </p:txBody>
      </p:sp>
    </p:spTree>
    <p:extLst>
      <p:ext uri="{BB962C8B-B14F-4D97-AF65-F5344CB8AC3E}">
        <p14:creationId xmlns:p14="http://schemas.microsoft.com/office/powerpoint/2010/main" val="24677085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56584"/>
          </a:xfrm>
        </p:spPr>
        <p:txBody>
          <a:bodyPr>
            <a:normAutofit fontScale="92500" lnSpcReduction="10000"/>
          </a:bodyPr>
          <a:lstStyle/>
          <a:p>
            <a:pPr>
              <a:defRPr/>
            </a:pPr>
            <a:endParaRPr lang="tr-TR" sz="3500" dirty="0" smtClean="0">
              <a:solidFill>
                <a:schemeClr val="tx1">
                  <a:lumMod val="50000"/>
                  <a:lumOff val="50000"/>
                </a:schemeClr>
              </a:solidFill>
              <a:cs typeface="Arial" pitchFamily="34" charset="0"/>
            </a:endParaRPr>
          </a:p>
          <a:p>
            <a:pPr algn="just">
              <a:defRPr/>
            </a:pPr>
            <a:r>
              <a:rPr lang="tr-TR" sz="3500" dirty="0" smtClean="0">
                <a:solidFill>
                  <a:srgbClr val="FFFF00"/>
                </a:solidFill>
                <a:cs typeface="Arial" pitchFamily="34" charset="0"/>
              </a:rPr>
              <a:t>Bir önceki toplantıda alınan kararlar</a:t>
            </a:r>
          </a:p>
          <a:p>
            <a:pPr algn="just">
              <a:defRPr/>
            </a:pPr>
            <a:r>
              <a:rPr lang="tr-TR" sz="3500" dirty="0" smtClean="0">
                <a:solidFill>
                  <a:srgbClr val="FFFF00"/>
                </a:solidFill>
                <a:cs typeface="Arial" pitchFamily="34" charset="0"/>
              </a:rPr>
              <a:t>Planlamaların; Eğitim-Öğretim ile ilgili mevzuat, Okulun kuruluş amacı ve ilgili alanın öğretim programlarına uygun yapılması</a:t>
            </a:r>
          </a:p>
          <a:p>
            <a:pPr algn="just">
              <a:defRPr/>
            </a:pPr>
            <a:r>
              <a:rPr lang="tr-TR" sz="3500" dirty="0" smtClean="0">
                <a:solidFill>
                  <a:srgbClr val="FFFF00"/>
                </a:solidFill>
                <a:cs typeface="Arial" pitchFamily="34" charset="0"/>
              </a:rPr>
              <a:t>Atatürkçülük ile ilgili konuların planlanması, yıllık ve ders planlarının hazırlanması ve uygulanmasında konu ve kazanım ağırlıklarının dikkate alınması</a:t>
            </a:r>
          </a:p>
          <a:p>
            <a:pPr marL="0" indent="0" algn="just">
              <a:buNone/>
              <a:defRPr/>
            </a:pPr>
            <a:endParaRPr lang="tr-TR" sz="3500" dirty="0" smtClean="0">
              <a:solidFill>
                <a:srgbClr val="FFFF00"/>
              </a:solidFill>
              <a:cs typeface="Arial" pitchFamily="34" charset="0"/>
            </a:endParaRPr>
          </a:p>
          <a:p>
            <a:pPr>
              <a:defRPr/>
            </a:pPr>
            <a:endParaRPr lang="tr-TR" sz="3200" dirty="0">
              <a:solidFill>
                <a:schemeClr val="tx1">
                  <a:lumMod val="50000"/>
                  <a:lumOff val="50000"/>
                </a:schemeClr>
              </a:solidFill>
              <a:cs typeface="Arial" pitchFamily="34" charset="0"/>
            </a:endParaRPr>
          </a:p>
          <a:p>
            <a:endParaRPr lang="tr-TR" dirty="0"/>
          </a:p>
        </p:txBody>
      </p:sp>
      <p:sp>
        <p:nvSpPr>
          <p:cNvPr id="5" name="Başlık 1"/>
          <p:cNvSpPr>
            <a:spLocks noGrp="1"/>
          </p:cNvSpPr>
          <p:nvPr>
            <p:ph type="title"/>
          </p:nvPr>
        </p:nvSpPr>
        <p:spPr>
          <a:xfrm>
            <a:off x="395536" y="476672"/>
            <a:ext cx="8229600" cy="780696"/>
          </a:xfrm>
        </p:spPr>
        <p:txBody>
          <a:bodyPr>
            <a:noAutofit/>
          </a:bodyPr>
          <a:lstStyle/>
          <a:p>
            <a:pPr algn="ctr"/>
            <a:r>
              <a:rPr lang="tr-TR" sz="1800" dirty="0"/>
              <a:t>.</a:t>
            </a:r>
            <a:r>
              <a:rPr lang="tr-TR" sz="4800" dirty="0"/>
              <a:t/>
            </a:r>
            <a:br>
              <a:rPr lang="tr-TR" sz="4800" dirty="0"/>
            </a:br>
            <a:r>
              <a:rPr lang="tr-TR" sz="4800" dirty="0"/>
              <a:t/>
            </a:r>
            <a:br>
              <a:rPr lang="tr-TR" sz="4800" dirty="0"/>
            </a:br>
            <a:r>
              <a:rPr lang="tr-TR" sz="4800" dirty="0"/>
              <a:t>                              </a:t>
            </a:r>
            <a:br>
              <a:rPr lang="tr-TR" sz="4800" dirty="0"/>
            </a:br>
            <a:r>
              <a:rPr lang="tr-TR" sz="4400" b="1" dirty="0" smtClean="0">
                <a:solidFill>
                  <a:srgbClr val="66CCFF"/>
                </a:solidFill>
                <a:latin typeface="AngsanaUPC" pitchFamily="18" charset="-34"/>
                <a:cs typeface="AngsanaUPC" pitchFamily="18" charset="-34"/>
              </a:rPr>
              <a:t>Okul Zümresi </a:t>
            </a:r>
            <a:endParaRPr lang="tr-TR" sz="4800" dirty="0"/>
          </a:p>
        </p:txBody>
      </p:sp>
    </p:spTree>
    <p:extLst>
      <p:ext uri="{BB962C8B-B14F-4D97-AF65-F5344CB8AC3E}">
        <p14:creationId xmlns:p14="http://schemas.microsoft.com/office/powerpoint/2010/main" val="32159042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635</TotalTime>
  <Words>1946</Words>
  <Application>Microsoft Office PowerPoint</Application>
  <PresentationFormat>Ekran Gösterisi (4:3)</PresentationFormat>
  <Paragraphs>217</Paragraphs>
  <Slides>43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43</vt:i4>
      </vt:variant>
    </vt:vector>
  </HeadingPairs>
  <TitlesOfParts>
    <vt:vector size="49" baseType="lpstr">
      <vt:lpstr>AngsanaUPC</vt:lpstr>
      <vt:lpstr>Arial</vt:lpstr>
      <vt:lpstr>Calibri</vt:lpstr>
      <vt:lpstr>Constantia</vt:lpstr>
      <vt:lpstr>Wingdings 2</vt:lpstr>
      <vt:lpstr>Akış</vt:lpstr>
      <vt:lpstr>   AMASYA İL MİLLİ EĞİTİM MÜDÜRLÜĞÜ </vt:lpstr>
      <vt:lpstr>PowerPoint Sunusu</vt:lpstr>
      <vt:lpstr>PowerPoint Sunusu</vt:lpstr>
      <vt:lpstr>.                                         Zümre Nedir?   Zümre Farsça kökenli bir kelime olup,       topluluk, grup anlamı taşımaktadır.</vt:lpstr>
      <vt:lpstr>Etkili Okul Zümresi Yapabiliyor muyuz ? </vt:lpstr>
      <vt:lpstr>Zümre Toplantılarının Dayanağı Nedir? </vt:lpstr>
      <vt:lpstr>.                                 ZÜMRE TOPLANTILARININ AMACI</vt:lpstr>
      <vt:lpstr>.                                 ZÜMRELER</vt:lpstr>
      <vt:lpstr>.                                 Okul Zümresi </vt:lpstr>
      <vt:lpstr>.                                 Okul Zümresi </vt:lpstr>
      <vt:lpstr>.                                 Okul Zümresi </vt:lpstr>
      <vt:lpstr>.                                 Okul Zümresi </vt:lpstr>
      <vt:lpstr>.                                 Okul Zümresi </vt:lpstr>
      <vt:lpstr>.                                 Okul Zümresi </vt:lpstr>
      <vt:lpstr>.                                 Okul Zümresi </vt:lpstr>
      <vt:lpstr>.                                 Okul Zümresi </vt:lpstr>
      <vt:lpstr>.                                 Eğitim Kurumu Sınıf-Alan Zümre Başkanları Kurulu</vt:lpstr>
      <vt:lpstr>.                                 Eğitim Kurumu Sınıf-Alan Zümre Başkanları Kurulu</vt:lpstr>
      <vt:lpstr>.                                  İlçe Sınıf-Alan Zümreleri</vt:lpstr>
      <vt:lpstr>.                                  İlçe Sınıf-Alan Zümreleri</vt:lpstr>
      <vt:lpstr>.                                  İl Sınıf-Alan Zümreleri</vt:lpstr>
      <vt:lpstr>.                                  İl Sınıf-Alan Zümreleri</vt:lpstr>
      <vt:lpstr>Zümre Toplantılarının Değerlendirilmesi  </vt:lpstr>
      <vt:lpstr>Zümre Toplantılarının Değerlendirilmesi </vt:lpstr>
      <vt:lpstr>PowerPoint Sunusu</vt:lpstr>
      <vt:lpstr>     İKİNCİ DÖNEM BAŞI ZÜMRE TOPLANTILARI</vt:lpstr>
      <vt:lpstr>     Örnek İkinci Dönem Başı Zümresi Gündem Maddeleri:</vt:lpstr>
      <vt:lpstr>PowerPoint Sunusu</vt:lpstr>
      <vt:lpstr>PowerPoint Sunusu</vt:lpstr>
      <vt:lpstr>PowerPoint Sunusu</vt:lpstr>
      <vt:lpstr>PowerPoint Sunusu</vt:lpstr>
      <vt:lpstr>     DÖNEM SONU ZÜMRE TOPLANTILARI</vt:lpstr>
      <vt:lpstr>     Örnek  Dönem Sonu Zümresi Gündem Maddeleri:</vt:lpstr>
      <vt:lpstr>PowerPoint Sunusu</vt:lpstr>
      <vt:lpstr>PowerPoint Sunusu</vt:lpstr>
      <vt:lpstr>PowerPoint Sunusu</vt:lpstr>
      <vt:lpstr>PowerPoint Sunusu</vt:lpstr>
      <vt:lpstr>       Okul Zümre Başkanları Toplantısı </vt:lpstr>
      <vt:lpstr>        Okul Zümre Başkanlar Kurulu </vt:lpstr>
      <vt:lpstr>Zümre Başkanlar Kurulu Nasıl Oluşturulur?</vt:lpstr>
      <vt:lpstr>İl Zümre Başkanlarının Fonksiyonu Ne Olmalıdır?</vt:lpstr>
      <vt:lpstr>İl Zümre Başkanlarının Fonksiyonu Ne Olmalıdır?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KOCAELİ İL MİLLİ EĞİTİM MÜDÜLÜĞÜ</dc:title>
  <dc:creator>imdat_akbaba</dc:creator>
  <cp:lastModifiedBy>Admin</cp:lastModifiedBy>
  <cp:revision>53</cp:revision>
  <dcterms:created xsi:type="dcterms:W3CDTF">2015-01-29T07:58:34Z</dcterms:created>
  <dcterms:modified xsi:type="dcterms:W3CDTF">2019-11-25T15:40:19Z</dcterms:modified>
</cp:coreProperties>
</file>