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t>14.03.2019</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t>14.03.2019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14.03.2019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14.03.2019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t>14.03.2019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t>14.03.2019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14.03.2019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t>14.03.2019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14.03.2019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t>14.03.2019</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Autofit/>
          </a:bodyPr>
          <a:lstStyle/>
          <a:p>
            <a:r>
              <a:rPr lang="tr-TR" sz="4400" dirty="0" smtClean="0">
                <a:solidFill>
                  <a:srgbClr val="C00000"/>
                </a:solidFill>
                <a:effectLst/>
                <a:latin typeface="Times New Roman" panose="02020603050405020304" pitchFamily="18" charset="0"/>
                <a:cs typeface="Times New Roman" panose="02020603050405020304" pitchFamily="18" charset="0"/>
              </a:rPr>
              <a:t>BEYAZ BAYRAK PROJESİ HAZIRLIK AŞAMALARI VE İŞ AKIŞ ŞEMASI</a:t>
            </a:r>
            <a:endParaRPr lang="tr-TR" sz="4400" dirty="0">
              <a:solidFill>
                <a:srgbClr val="C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7658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755576" y="1556792"/>
            <a:ext cx="7560839" cy="4464496"/>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tr-TR" sz="2800" b="1" dirty="0" smtClean="0">
              <a:effectLst/>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endParaRPr lang="tr-TR" sz="2800" b="1" dirty="0">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endParaRPr lang="tr-TR" sz="2800" b="1" dirty="0" smtClean="0">
              <a:effectLst/>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endParaRPr lang="tr-TR" sz="2800" b="1" dirty="0">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endParaRPr lang="tr-TR" sz="2800" b="1" dirty="0" smtClean="0">
              <a:effectLst/>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r>
              <a:rPr lang="tr-TR" sz="2800" b="1" dirty="0" smtClean="0">
                <a:effectLst/>
                <a:latin typeface="Times New Roman" panose="02020603050405020304" pitchFamily="18" charset="0"/>
                <a:ea typeface="Calibri"/>
                <a:cs typeface="Times New Roman" panose="02020603050405020304" pitchFamily="18" charset="0"/>
              </a:rPr>
              <a:t>AMASYA </a:t>
            </a:r>
            <a:r>
              <a:rPr lang="tr-TR" sz="2800" b="1" dirty="0">
                <a:effectLst/>
                <a:latin typeface="Times New Roman" panose="02020603050405020304" pitchFamily="18" charset="0"/>
                <a:ea typeface="Calibri"/>
                <a:cs typeface="Times New Roman" panose="02020603050405020304" pitchFamily="18" charset="0"/>
              </a:rPr>
              <a:t>İl MİLLİ EĞİTİM MÜDÜRLÜĞÜ</a:t>
            </a:r>
            <a:endParaRPr lang="tr-TR" sz="2000" dirty="0">
              <a:effectLst/>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r>
              <a:rPr lang="tr-TR" sz="1100" dirty="0">
                <a:effectLst/>
                <a:ea typeface="Calibri"/>
                <a:cs typeface="Times New Roman"/>
              </a:rPr>
              <a:t> </a:t>
            </a:r>
          </a:p>
        </p:txBody>
      </p:sp>
      <p:pic>
        <p:nvPicPr>
          <p:cNvPr id="6" name="Resim 5" descr="D:\Paylaşım\savaş çördükoğlu\SAĞLIK İLE İLGİLİ DOSYALAR\2019\LOGO ÇALIŞMASI\images.jpg"/>
          <p:cNvPicPr/>
          <p:nvPr/>
        </p:nvPicPr>
        <p:blipFill>
          <a:blip r:embed="rId2">
            <a:extLst>
              <a:ext uri="{28A0092B-C50C-407E-A947-70E740481C1C}">
                <a14:useLocalDpi xmlns:a14="http://schemas.microsoft.com/office/drawing/2010/main" val="0"/>
              </a:ext>
            </a:extLst>
          </a:blip>
          <a:srcRect/>
          <a:stretch>
            <a:fillRect/>
          </a:stretch>
        </p:blipFill>
        <p:spPr bwMode="auto">
          <a:xfrm>
            <a:off x="1925704" y="1916832"/>
            <a:ext cx="5220581" cy="2664296"/>
          </a:xfrm>
          <a:prstGeom prst="rect">
            <a:avLst/>
          </a:prstGeom>
          <a:noFill/>
          <a:ln>
            <a:noFill/>
          </a:ln>
        </p:spPr>
      </p:pic>
    </p:spTree>
    <p:extLst>
      <p:ext uri="{BB962C8B-B14F-4D97-AF65-F5344CB8AC3E}">
        <p14:creationId xmlns:p14="http://schemas.microsoft.com/office/powerpoint/2010/main" val="18865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316049148"/>
              </p:ext>
            </p:extLst>
          </p:nvPr>
        </p:nvGraphicFramePr>
        <p:xfrm>
          <a:off x="0" y="0"/>
          <a:ext cx="9144000" cy="6858000"/>
        </p:xfrm>
        <a:graphic>
          <a:graphicData uri="http://schemas.openxmlformats.org/drawingml/2006/table">
            <a:tbl>
              <a:tblPr>
                <a:tableStyleId>{5C22544A-7EE6-4342-B048-85BDC9FD1C3A}</a:tableStyleId>
              </a:tblPr>
              <a:tblGrid>
                <a:gridCol w="9144000"/>
              </a:tblGrid>
              <a:tr h="6858000">
                <a:tc>
                  <a:txBody>
                    <a:bodyPr/>
                    <a:lstStyle/>
                    <a:p>
                      <a:pPr algn="l">
                        <a:spcAft>
                          <a:spcPts val="0"/>
                        </a:spcAft>
                      </a:pPr>
                      <a:r>
                        <a:rPr lang="tr-TR" sz="2000" dirty="0" smtClean="0">
                          <a:effectLst/>
                          <a:latin typeface="Times New Roman" panose="02020603050405020304" pitchFamily="18" charset="0"/>
                          <a:cs typeface="Times New Roman" panose="02020603050405020304" pitchFamily="18" charset="0"/>
                        </a:rPr>
                        <a:t>      T.C</a:t>
                      </a:r>
                      <a:r>
                        <a:rPr lang="tr-TR" sz="2000" dirty="0">
                          <a:effectLst/>
                          <a:latin typeface="Times New Roman" panose="02020603050405020304" pitchFamily="18" charset="0"/>
                          <a:cs typeface="Times New Roman" panose="02020603050405020304" pitchFamily="18" charset="0"/>
                        </a:rPr>
                        <a:t>. Milli Eğitim Bakanlığına bağlı kamu ve özel; okul öncesi, ilkokul, ortaokul ve liseler ile Mesleki Eğitim Merkezi, Halk Eğitim Merkezi, Eğitim Uygulama ve İş Sağlığı Eğitim Merkezleri gibi eğitim kurumlarının temizlik ve hijyen konusunda teşvik edilmesi, toplum sağlığının korunması ve geliştirilmesi, yaşam kalitesinin yükseltilmesi, yeterli eğitim almış sağlıklı nesiller yetiştirilmesi amaçlamaktadır. </a:t>
                      </a:r>
                    </a:p>
                    <a:p>
                      <a:pPr algn="l">
                        <a:spcAft>
                          <a:spcPts val="0"/>
                        </a:spcAft>
                      </a:pPr>
                      <a:r>
                        <a:rPr lang="tr-TR" sz="2000" dirty="0">
                          <a:effectLst/>
                          <a:latin typeface="Times New Roman" panose="02020603050405020304" pitchFamily="18" charset="0"/>
                          <a:cs typeface="Times New Roman" panose="02020603050405020304" pitchFamily="18" charset="0"/>
                        </a:rPr>
                        <a:t> </a:t>
                      </a:r>
                    </a:p>
                    <a:p>
                      <a:pPr algn="l">
                        <a:spcAft>
                          <a:spcPts val="0"/>
                        </a:spcAft>
                      </a:pPr>
                      <a:r>
                        <a:rPr lang="tr-TR" sz="2000" dirty="0">
                          <a:effectLst/>
                          <a:latin typeface="Times New Roman" panose="02020603050405020304" pitchFamily="18" charset="0"/>
                          <a:cs typeface="Times New Roman" panose="02020603050405020304" pitchFamily="18" charset="0"/>
                        </a:rPr>
                        <a:t>         </a:t>
                      </a:r>
                      <a:r>
                        <a:rPr lang="tr-TR" sz="2000" b="1" dirty="0">
                          <a:effectLst/>
                          <a:latin typeface="Times New Roman" panose="02020603050405020304" pitchFamily="18" charset="0"/>
                          <a:cs typeface="Times New Roman" panose="02020603050405020304" pitchFamily="18" charset="0"/>
                        </a:rPr>
                        <a:t>Unutmayınız ki; </a:t>
                      </a:r>
                      <a:r>
                        <a:rPr lang="tr-TR" sz="2000" dirty="0">
                          <a:effectLst/>
                          <a:latin typeface="Times New Roman" panose="02020603050405020304" pitchFamily="18" charset="0"/>
                          <a:cs typeface="Times New Roman" panose="02020603050405020304" pitchFamily="18" charset="0"/>
                        </a:rPr>
                        <a:t>bu projenin temel hedefi eğitim çağına gelmiş eğitim kurumlarımızda eğitim görmekte olan ve ülkemizin geleceği çocuklarımızın daha temiz ve sağlıklı ortamlarda büyümesini ve eğitim almasını sağlamaktır. </a:t>
                      </a:r>
                    </a:p>
                    <a:p>
                      <a:pPr algn="l">
                        <a:spcAft>
                          <a:spcPts val="0"/>
                        </a:spcAft>
                      </a:pPr>
                      <a:r>
                        <a:rPr lang="tr-TR" sz="2000" dirty="0">
                          <a:effectLst/>
                          <a:latin typeface="Times New Roman" panose="02020603050405020304" pitchFamily="18" charset="0"/>
                          <a:cs typeface="Times New Roman" panose="02020603050405020304" pitchFamily="18" charset="0"/>
                        </a:rPr>
                        <a:t> </a:t>
                      </a:r>
                    </a:p>
                    <a:p>
                      <a:pPr algn="l">
                        <a:spcAft>
                          <a:spcPts val="0"/>
                        </a:spcAft>
                      </a:pPr>
                      <a:r>
                        <a:rPr lang="tr-TR" sz="2000" dirty="0">
                          <a:effectLst/>
                          <a:latin typeface="Times New Roman" panose="02020603050405020304" pitchFamily="18" charset="0"/>
                          <a:cs typeface="Times New Roman" panose="02020603050405020304" pitchFamily="18" charset="0"/>
                        </a:rPr>
                        <a:t> </a:t>
                      </a:r>
                    </a:p>
                    <a:p>
                      <a:pPr algn="l">
                        <a:spcAft>
                          <a:spcPts val="0"/>
                        </a:spcAft>
                      </a:pPr>
                      <a:r>
                        <a:rPr lang="tr-TR" sz="2000" dirty="0">
                          <a:effectLst/>
                          <a:latin typeface="Times New Roman" panose="02020603050405020304" pitchFamily="18" charset="0"/>
                          <a:cs typeface="Times New Roman" panose="02020603050405020304" pitchFamily="18" charset="0"/>
                        </a:rPr>
                        <a:t>        Temiz ve hijyenik ortamların sağlanması kadar devamını sürdürmekte önemlidir. Bu ortamları kullananlarında bu kriterlerin korunmasında ve devamının sağlanmasında büyük önem taşımaktadır. Bu amaçla projenin kazanımlarından biriside </a:t>
                      </a:r>
                      <a:r>
                        <a:rPr lang="tr-TR" sz="2000" b="1" dirty="0">
                          <a:effectLst/>
                          <a:latin typeface="Times New Roman" panose="02020603050405020304" pitchFamily="18" charset="0"/>
                          <a:cs typeface="Times New Roman" panose="02020603050405020304" pitchFamily="18" charset="0"/>
                        </a:rPr>
                        <a:t>farkındalık yaratmaktır.</a:t>
                      </a:r>
                      <a:r>
                        <a:rPr lang="tr-TR" sz="2000" dirty="0">
                          <a:effectLst/>
                          <a:latin typeface="Times New Roman" panose="02020603050405020304" pitchFamily="18" charset="0"/>
                          <a:cs typeface="Times New Roman" panose="02020603050405020304" pitchFamily="18" charset="0"/>
                        </a:rPr>
                        <a:t> Projede başarılı olmak ve devamını sağlamak öğrencilerimizle birlikte onlara eğitim veren eğitimcilerimizin, kurumda çalışan tüm personelimizin ve velilerimizin katılımlarının sağlanması ve projeye sahip çıkmaları ile olacaktır. </a:t>
                      </a:r>
                    </a:p>
                    <a:p>
                      <a:pPr algn="l">
                        <a:spcAft>
                          <a:spcPts val="0"/>
                        </a:spcAft>
                      </a:pPr>
                      <a:r>
                        <a:rPr lang="tr-TR" sz="2000" dirty="0">
                          <a:effectLst/>
                          <a:latin typeface="Times New Roman" panose="02020603050405020304" pitchFamily="18" charset="0"/>
                          <a:cs typeface="Times New Roman" panose="02020603050405020304" pitchFamily="18" charset="0"/>
                        </a:rPr>
                        <a:t> </a:t>
                      </a:r>
                    </a:p>
                    <a:p>
                      <a:pPr algn="l">
                        <a:spcAft>
                          <a:spcPts val="0"/>
                        </a:spcAft>
                      </a:pPr>
                      <a:r>
                        <a:rPr lang="tr-TR" sz="2000" dirty="0">
                          <a:effectLst/>
                          <a:latin typeface="Times New Roman" panose="02020603050405020304" pitchFamily="18" charset="0"/>
                          <a:cs typeface="Times New Roman" panose="02020603050405020304" pitchFamily="18" charset="0"/>
                        </a:rPr>
                        <a:t>       ‘”Beyaz Bayrak’’ projesine bu bakış açısıyla müracaat edeceğiniz için şimdiden </a:t>
                      </a:r>
                      <a:r>
                        <a:rPr lang="tr-TR" sz="2000" b="1" dirty="0">
                          <a:effectLst/>
                          <a:latin typeface="Times New Roman" panose="02020603050405020304" pitchFamily="18" charset="0"/>
                          <a:cs typeface="Times New Roman" panose="02020603050405020304" pitchFamily="18" charset="0"/>
                        </a:rPr>
                        <a:t>teşekkür ederiz… </a:t>
                      </a:r>
                    </a:p>
                    <a:p>
                      <a:pPr algn="l">
                        <a:spcAft>
                          <a:spcPts val="0"/>
                        </a:spcAft>
                      </a:pPr>
                      <a:r>
                        <a:rPr lang="tr-TR" sz="1800" dirty="0">
                          <a:effectLst/>
                          <a:latin typeface="Times New Roman" panose="02020603050405020304" pitchFamily="18" charset="0"/>
                          <a:cs typeface="Times New Roman" panose="02020603050405020304" pitchFamily="18" charset="0"/>
                        </a:rPr>
                        <a:t> </a:t>
                      </a:r>
                      <a:endParaRPr lang="tr-TR" sz="1800" dirty="0">
                        <a:solidFill>
                          <a:srgbClr val="000000"/>
                        </a:solidFill>
                        <a:effectLst/>
                        <a:latin typeface="Times New Roman" panose="02020603050405020304" pitchFamily="18" charset="0"/>
                        <a:ea typeface="Calibri"/>
                        <a:cs typeface="Times New Roman" panose="02020603050405020304" pitchFamily="18" charset="0"/>
                      </a:endParaRPr>
                    </a:p>
                  </a:txBody>
                  <a:tcPr marL="89535" marR="89535" marT="0" marB="0"/>
                </a:tc>
              </a:tr>
            </a:tbl>
          </a:graphicData>
        </a:graphic>
      </p:graphicFrame>
    </p:spTree>
    <p:extLst>
      <p:ext uri="{BB962C8B-B14F-4D97-AF65-F5344CB8AC3E}">
        <p14:creationId xmlns:p14="http://schemas.microsoft.com/office/powerpoint/2010/main" val="3194860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412401834"/>
              </p:ext>
            </p:extLst>
          </p:nvPr>
        </p:nvGraphicFramePr>
        <p:xfrm>
          <a:off x="899592" y="404664"/>
          <a:ext cx="7425690" cy="1086612"/>
        </p:xfrm>
        <a:graphic>
          <a:graphicData uri="http://schemas.openxmlformats.org/drawingml/2006/table">
            <a:tbl>
              <a:tblPr firstRow="1" firstCol="1" bandRow="1">
                <a:tableStyleId>{5C22544A-7EE6-4342-B048-85BDC9FD1C3A}</a:tableStyleId>
              </a:tblPr>
              <a:tblGrid>
                <a:gridCol w="7425690"/>
              </a:tblGrid>
              <a:tr h="700405">
                <a:tc>
                  <a:txBody>
                    <a:bodyPr/>
                    <a:lstStyle/>
                    <a:p>
                      <a:pPr algn="ctr">
                        <a:lnSpc>
                          <a:spcPct val="115000"/>
                        </a:lnSpc>
                        <a:spcAft>
                          <a:spcPts val="0"/>
                        </a:spcAft>
                      </a:pPr>
                      <a:r>
                        <a:rPr lang="tr-TR" sz="1600" dirty="0">
                          <a:effectLst/>
                        </a:rPr>
                        <a:t> </a:t>
                      </a:r>
                      <a:endParaRPr lang="tr-TR" sz="1100" dirty="0">
                        <a:effectLst/>
                      </a:endParaRPr>
                    </a:p>
                    <a:p>
                      <a:pPr algn="ctr">
                        <a:lnSpc>
                          <a:spcPct val="115000"/>
                        </a:lnSpc>
                        <a:spcAft>
                          <a:spcPts val="0"/>
                        </a:spcAft>
                      </a:pPr>
                      <a:r>
                        <a:rPr lang="tr-TR" sz="2800" dirty="0">
                          <a:solidFill>
                            <a:srgbClr val="C00000"/>
                          </a:solidFill>
                          <a:effectLst/>
                          <a:latin typeface="Times New Roman" panose="02020603050405020304" pitchFamily="18" charset="0"/>
                          <a:cs typeface="Times New Roman" panose="02020603050405020304" pitchFamily="18" charset="0"/>
                        </a:rPr>
                        <a:t>İŞLEMLERE BAŞLAYALIM MI</a:t>
                      </a:r>
                      <a:r>
                        <a:rPr lang="tr-TR" sz="2800" dirty="0" smtClean="0">
                          <a:solidFill>
                            <a:srgbClr val="C00000"/>
                          </a:solidFill>
                          <a:effectLst/>
                          <a:latin typeface="Times New Roman" panose="02020603050405020304" pitchFamily="18" charset="0"/>
                          <a:cs typeface="Times New Roman" panose="02020603050405020304" pitchFamily="18" charset="0"/>
                        </a:rPr>
                        <a:t>?</a:t>
                      </a:r>
                    </a:p>
                    <a:p>
                      <a:pPr algn="ctr">
                        <a:lnSpc>
                          <a:spcPct val="115000"/>
                        </a:lnSpc>
                        <a:spcAft>
                          <a:spcPts val="0"/>
                        </a:spcAft>
                      </a:pPr>
                      <a:endParaRPr lang="tr-TR" sz="18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5" name="Aşağı Ok 4"/>
          <p:cNvSpPr/>
          <p:nvPr/>
        </p:nvSpPr>
        <p:spPr>
          <a:xfrm>
            <a:off x="4329746" y="1628800"/>
            <a:ext cx="484505" cy="792088"/>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graphicFrame>
        <p:nvGraphicFramePr>
          <p:cNvPr id="6" name="Tablo 5"/>
          <p:cNvGraphicFramePr>
            <a:graphicFrameLocks noGrp="1"/>
          </p:cNvGraphicFramePr>
          <p:nvPr>
            <p:extLst>
              <p:ext uri="{D42A27DB-BD31-4B8C-83A1-F6EECF244321}">
                <p14:modId xmlns:p14="http://schemas.microsoft.com/office/powerpoint/2010/main" val="1216775831"/>
              </p:ext>
            </p:extLst>
          </p:nvPr>
        </p:nvGraphicFramePr>
        <p:xfrm>
          <a:off x="1043608" y="2564904"/>
          <a:ext cx="7309485" cy="1138428"/>
        </p:xfrm>
        <a:graphic>
          <a:graphicData uri="http://schemas.openxmlformats.org/drawingml/2006/table">
            <a:tbl>
              <a:tblPr firstRow="1" firstCol="1" bandRow="1">
                <a:tableStyleId>{5C22544A-7EE6-4342-B048-85BDC9FD1C3A}</a:tableStyleId>
              </a:tblPr>
              <a:tblGrid>
                <a:gridCol w="7309485"/>
              </a:tblGrid>
              <a:tr h="1080120">
                <a:tc>
                  <a:txBody>
                    <a:bodyPr/>
                    <a:lstStyle/>
                    <a:p>
                      <a:pPr algn="ctr">
                        <a:spcAft>
                          <a:spcPts val="0"/>
                        </a:spcAft>
                      </a:pPr>
                      <a:r>
                        <a:rPr lang="tr-TR" sz="1800" dirty="0">
                          <a:solidFill>
                            <a:srgbClr val="FFFF00"/>
                          </a:solidFill>
                          <a:effectLst/>
                          <a:latin typeface="Times New Roman" panose="02020603050405020304" pitchFamily="18" charset="0"/>
                          <a:cs typeface="Times New Roman" panose="02020603050405020304" pitchFamily="18" charset="0"/>
                        </a:rPr>
                        <a:t>BEYAZ BAYRAK İŞBİRLİĞİ PROTOKOLÜ’ nü tıklayınız…</a:t>
                      </a:r>
                      <a:endParaRPr lang="tr-TR" sz="1600" dirty="0">
                        <a:solidFill>
                          <a:srgbClr val="FFFF00"/>
                        </a:solidFill>
                        <a:effectLst/>
                        <a:latin typeface="Times New Roman" panose="02020603050405020304" pitchFamily="18" charset="0"/>
                        <a:cs typeface="Times New Roman" panose="02020603050405020304" pitchFamily="18" charset="0"/>
                      </a:endParaRPr>
                    </a:p>
                    <a:p>
                      <a:pPr algn="ctr">
                        <a:spcAft>
                          <a:spcPts val="0"/>
                        </a:spcAft>
                      </a:pPr>
                      <a:r>
                        <a:rPr lang="tr-TR" sz="1800" u="sng" dirty="0">
                          <a:solidFill>
                            <a:srgbClr val="FF0000"/>
                          </a:solidFill>
                          <a:effectLst/>
                          <a:latin typeface="Times New Roman" panose="02020603050405020304" pitchFamily="18" charset="0"/>
                          <a:cs typeface="Times New Roman" panose="02020603050405020304" pitchFamily="18" charset="0"/>
                        </a:rPr>
                        <a:t>http://okulsagligi.meb.gov.tr/image/images/files/beyaz_bayrak_is_bir_protokol.pdf</a:t>
                      </a:r>
                      <a:endParaRPr lang="tr-TR" sz="1600" u="sng" dirty="0">
                        <a:solidFill>
                          <a:srgbClr val="FF0000"/>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tr-TR" sz="1800" dirty="0">
                          <a:solidFill>
                            <a:srgbClr val="FFFF00"/>
                          </a:solidFill>
                          <a:effectLst/>
                          <a:latin typeface="Times New Roman" panose="02020603050405020304" pitchFamily="18" charset="0"/>
                          <a:cs typeface="Times New Roman" panose="02020603050405020304" pitchFamily="18" charset="0"/>
                        </a:rPr>
                        <a:t>Protokolü bilgisayarınızın masa üstüne indiriniz...</a:t>
                      </a:r>
                      <a:endParaRPr lang="tr-TR" sz="1400" dirty="0">
                        <a:solidFill>
                          <a:srgbClr val="FFFF00"/>
                        </a:solidFill>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8" name="Aşağı Ok 7"/>
          <p:cNvSpPr/>
          <p:nvPr/>
        </p:nvSpPr>
        <p:spPr>
          <a:xfrm>
            <a:off x="4482145" y="3789040"/>
            <a:ext cx="484505" cy="792088"/>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graphicFrame>
        <p:nvGraphicFramePr>
          <p:cNvPr id="9" name="Tablo 8"/>
          <p:cNvGraphicFramePr>
            <a:graphicFrameLocks noGrp="1"/>
          </p:cNvGraphicFramePr>
          <p:nvPr>
            <p:extLst>
              <p:ext uri="{D42A27DB-BD31-4B8C-83A1-F6EECF244321}">
                <p14:modId xmlns:p14="http://schemas.microsoft.com/office/powerpoint/2010/main" val="2003554100"/>
              </p:ext>
            </p:extLst>
          </p:nvPr>
        </p:nvGraphicFramePr>
        <p:xfrm>
          <a:off x="1083942" y="4781710"/>
          <a:ext cx="7280910" cy="591506"/>
        </p:xfrm>
        <a:graphic>
          <a:graphicData uri="http://schemas.openxmlformats.org/drawingml/2006/table">
            <a:tbl>
              <a:tblPr firstRow="1" firstCol="1" bandRow="1">
                <a:tableStyleId>{5C22544A-7EE6-4342-B048-85BDC9FD1C3A}</a:tableStyleId>
              </a:tblPr>
              <a:tblGrid>
                <a:gridCol w="7280910"/>
              </a:tblGrid>
              <a:tr h="591506">
                <a:tc>
                  <a:txBody>
                    <a:bodyPr/>
                    <a:lstStyle/>
                    <a:p>
                      <a:pPr algn="ctr">
                        <a:lnSpc>
                          <a:spcPct val="115000"/>
                        </a:lnSpc>
                        <a:spcAft>
                          <a:spcPts val="0"/>
                        </a:spcAft>
                      </a:pPr>
                      <a:r>
                        <a:rPr lang="tr-TR" sz="2800" b="1" dirty="0" smtClean="0">
                          <a:solidFill>
                            <a:srgbClr val="C00000"/>
                          </a:solidFill>
                          <a:effectLst/>
                          <a:latin typeface="Times New Roman" panose="02020603050405020304" pitchFamily="18" charset="0"/>
                          <a:cs typeface="Times New Roman" panose="02020603050405020304" pitchFamily="18" charset="0"/>
                        </a:rPr>
                        <a:t>PROTOKOLÜ </a:t>
                      </a:r>
                      <a:r>
                        <a:rPr lang="tr-TR" sz="2800" b="1" dirty="0">
                          <a:solidFill>
                            <a:srgbClr val="C00000"/>
                          </a:solidFill>
                          <a:effectLst/>
                          <a:latin typeface="Times New Roman" panose="02020603050405020304" pitchFamily="18" charset="0"/>
                          <a:cs typeface="Times New Roman" panose="02020603050405020304" pitchFamily="18" charset="0"/>
                        </a:rPr>
                        <a:t>İNCELEYİNİZ ..!</a:t>
                      </a:r>
                      <a:endParaRPr lang="tr-TR" sz="1800" b="1" dirty="0">
                        <a:solidFill>
                          <a:srgbClr val="C00000"/>
                        </a:solidFill>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482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829473592"/>
              </p:ext>
            </p:extLst>
          </p:nvPr>
        </p:nvGraphicFramePr>
        <p:xfrm>
          <a:off x="827584" y="764704"/>
          <a:ext cx="7414260" cy="1089660"/>
        </p:xfrm>
        <a:graphic>
          <a:graphicData uri="http://schemas.openxmlformats.org/drawingml/2006/table">
            <a:tbl>
              <a:tblPr firstRow="1" firstCol="1" bandRow="1">
                <a:tableStyleId>{5C22544A-7EE6-4342-B048-85BDC9FD1C3A}</a:tableStyleId>
              </a:tblPr>
              <a:tblGrid>
                <a:gridCol w="7414260"/>
              </a:tblGrid>
              <a:tr h="866140">
                <a:tc>
                  <a:txBody>
                    <a:bodyPr/>
                    <a:lstStyle/>
                    <a:p>
                      <a:pPr algn="ctr">
                        <a:spcAft>
                          <a:spcPts val="0"/>
                        </a:spcAft>
                      </a:pPr>
                      <a:r>
                        <a:rPr lang="tr-TR" sz="1400" dirty="0">
                          <a:effectLst/>
                        </a:rPr>
                        <a:t> </a:t>
                      </a:r>
                      <a:endParaRPr lang="tr-TR" sz="1200" dirty="0">
                        <a:effectLst/>
                      </a:endParaRPr>
                    </a:p>
                    <a:p>
                      <a:pPr algn="ctr">
                        <a:lnSpc>
                          <a:spcPct val="115000"/>
                        </a:lnSpc>
                        <a:spcAft>
                          <a:spcPts val="0"/>
                        </a:spcAft>
                      </a:pPr>
                      <a:r>
                        <a:rPr lang="tr-TR" sz="1800" dirty="0">
                          <a:solidFill>
                            <a:srgbClr val="C00000"/>
                          </a:solidFill>
                          <a:effectLst/>
                          <a:latin typeface="Times New Roman" panose="02020603050405020304" pitchFamily="18" charset="0"/>
                          <a:cs typeface="Times New Roman" panose="02020603050405020304" pitchFamily="18" charset="0"/>
                        </a:rPr>
                        <a:t>PROTOKOL DOĞRULTUSUNDA PROJE HAZIRLIK ÇALIŞMALARINIZA BAŞLAYINIZ…</a:t>
                      </a:r>
                      <a:endParaRPr lang="tr-TR" sz="1400" dirty="0">
                        <a:solidFill>
                          <a:srgbClr val="C00000"/>
                        </a:solidFill>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tr-TR" sz="1400" dirty="0">
                          <a:effectLst/>
                        </a:rPr>
                        <a:t> </a:t>
                      </a:r>
                      <a:endParaRPr lang="tr-TR" sz="1100" dirty="0">
                        <a:effectLst/>
                        <a:latin typeface="Calibri"/>
                        <a:ea typeface="Calibri"/>
                        <a:cs typeface="Times New Roman"/>
                      </a:endParaRPr>
                    </a:p>
                  </a:txBody>
                  <a:tcPr marL="68580" marR="68580" marT="0" marB="0"/>
                </a:tc>
              </a:tr>
            </a:tbl>
          </a:graphicData>
        </a:graphic>
      </p:graphicFrame>
      <p:sp>
        <p:nvSpPr>
          <p:cNvPr id="5" name="Aşağı Ok 4"/>
          <p:cNvSpPr/>
          <p:nvPr/>
        </p:nvSpPr>
        <p:spPr>
          <a:xfrm>
            <a:off x="4329744" y="1802516"/>
            <a:ext cx="484505" cy="1008112"/>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graphicFrame>
        <p:nvGraphicFramePr>
          <p:cNvPr id="6" name="Tablo 5"/>
          <p:cNvGraphicFramePr>
            <a:graphicFrameLocks noGrp="1"/>
          </p:cNvGraphicFramePr>
          <p:nvPr>
            <p:extLst>
              <p:ext uri="{D42A27DB-BD31-4B8C-83A1-F6EECF244321}">
                <p14:modId xmlns:p14="http://schemas.microsoft.com/office/powerpoint/2010/main" val="279712823"/>
              </p:ext>
            </p:extLst>
          </p:nvPr>
        </p:nvGraphicFramePr>
        <p:xfrm>
          <a:off x="698500" y="3098895"/>
          <a:ext cx="7905948" cy="3598164"/>
        </p:xfrm>
        <a:graphic>
          <a:graphicData uri="http://schemas.openxmlformats.org/drawingml/2006/table">
            <a:tbl>
              <a:tblPr firstRow="1" firstCol="1" bandRow="1">
                <a:tableStyleId>{5C22544A-7EE6-4342-B048-85BDC9FD1C3A}</a:tableStyleId>
              </a:tblPr>
              <a:tblGrid>
                <a:gridCol w="7905948"/>
              </a:tblGrid>
              <a:tr h="2172532">
                <a:tc>
                  <a:txBody>
                    <a:bodyPr/>
                    <a:lstStyle/>
                    <a:p>
                      <a:pPr>
                        <a:spcAft>
                          <a:spcPts val="0"/>
                        </a:spcAft>
                      </a:pPr>
                      <a:r>
                        <a:rPr lang="tr-TR" sz="1200" dirty="0">
                          <a:effectLst/>
                        </a:rPr>
                        <a:t> </a:t>
                      </a:r>
                    </a:p>
                    <a:p>
                      <a:pPr algn="ctr">
                        <a:spcAft>
                          <a:spcPts val="0"/>
                        </a:spcAft>
                      </a:pPr>
                      <a:r>
                        <a:rPr lang="tr-TR" sz="1400" dirty="0">
                          <a:effectLst/>
                          <a:latin typeface="Times New Roman" panose="02020603050405020304" pitchFamily="18" charset="0"/>
                          <a:cs typeface="Times New Roman" panose="02020603050405020304" pitchFamily="18" charset="0"/>
                        </a:rPr>
                        <a:t/>
                      </a:r>
                      <a:br>
                        <a:rPr lang="tr-TR" sz="1400" dirty="0">
                          <a:effectLst/>
                          <a:latin typeface="Times New Roman" panose="02020603050405020304" pitchFamily="18" charset="0"/>
                          <a:cs typeface="Times New Roman" panose="02020603050405020304" pitchFamily="18" charset="0"/>
                        </a:rPr>
                      </a:br>
                      <a:r>
                        <a:rPr lang="tr-TR" sz="1800" dirty="0">
                          <a:solidFill>
                            <a:srgbClr val="C00000"/>
                          </a:solidFill>
                          <a:effectLst/>
                          <a:latin typeface="Times New Roman" panose="02020603050405020304" pitchFamily="18" charset="0"/>
                          <a:cs typeface="Times New Roman" panose="02020603050405020304" pitchFamily="18" charset="0"/>
                        </a:rPr>
                        <a:t>PROJE HAZIRLIK ÇALIŞMALARINIZI BİTİRDİĞİNİZDE;</a:t>
                      </a:r>
                    </a:p>
                    <a:p>
                      <a:pPr>
                        <a:spcAft>
                          <a:spcPts val="0"/>
                        </a:spcAft>
                      </a:pPr>
                      <a:r>
                        <a:rPr lang="tr-TR" sz="1800" dirty="0">
                          <a:effectLst/>
                          <a:latin typeface="Times New Roman" panose="02020603050405020304" pitchFamily="18" charset="0"/>
                          <a:cs typeface="Times New Roman" panose="02020603050405020304" pitchFamily="18" charset="0"/>
                        </a:rPr>
                        <a:t> </a:t>
                      </a:r>
                    </a:p>
                    <a:p>
                      <a:pPr>
                        <a:spcAft>
                          <a:spcPts val="0"/>
                        </a:spcAft>
                      </a:pPr>
                      <a:r>
                        <a:rPr lang="tr-TR" sz="1600" dirty="0">
                          <a:effectLst/>
                          <a:latin typeface="Times New Roman" panose="02020603050405020304" pitchFamily="18" charset="0"/>
                          <a:cs typeface="Times New Roman" panose="02020603050405020304" pitchFamily="18" charset="0"/>
                        </a:rPr>
                        <a:t/>
                      </a:r>
                      <a:br>
                        <a:rPr lang="tr-TR" sz="1600" dirty="0">
                          <a:effectLst/>
                          <a:latin typeface="Times New Roman" panose="02020603050405020304" pitchFamily="18" charset="0"/>
                          <a:cs typeface="Times New Roman" panose="02020603050405020304" pitchFamily="18" charset="0"/>
                        </a:rPr>
                      </a:br>
                      <a:r>
                        <a:rPr lang="tr-TR" sz="1800" dirty="0">
                          <a:solidFill>
                            <a:srgbClr val="FFFF00"/>
                          </a:solidFill>
                          <a:effectLst/>
                          <a:latin typeface="Times New Roman" panose="02020603050405020304" pitchFamily="18" charset="0"/>
                          <a:cs typeface="Times New Roman" panose="02020603050405020304" pitchFamily="18" charset="0"/>
                        </a:rPr>
                        <a:t>      </a:t>
                      </a:r>
                      <a:r>
                        <a:rPr lang="tr-TR" sz="1800" dirty="0" smtClean="0">
                          <a:solidFill>
                            <a:srgbClr val="FFFF00"/>
                          </a:solidFill>
                          <a:effectLst/>
                          <a:latin typeface="Times New Roman" panose="02020603050405020304" pitchFamily="18" charset="0"/>
                          <a:cs typeface="Times New Roman" panose="02020603050405020304" pitchFamily="18" charset="0"/>
                        </a:rPr>
                        <a:t> BEYAZ </a:t>
                      </a:r>
                      <a:r>
                        <a:rPr lang="tr-TR" sz="1800" dirty="0">
                          <a:solidFill>
                            <a:srgbClr val="FFFF00"/>
                          </a:solidFill>
                          <a:effectLst/>
                          <a:latin typeface="Times New Roman" panose="02020603050405020304" pitchFamily="18" charset="0"/>
                          <a:cs typeface="Times New Roman" panose="02020603050405020304" pitchFamily="18" charset="0"/>
                        </a:rPr>
                        <a:t>BAYRAK DENETİM FORMUNA GÖRE KENDİ KENDİNİZİ PUANLAYINIZ. </a:t>
                      </a:r>
                    </a:p>
                    <a:p>
                      <a:pPr>
                        <a:spcAft>
                          <a:spcPts val="0"/>
                        </a:spcAft>
                      </a:pPr>
                      <a:r>
                        <a:rPr lang="tr-TR" sz="1800" dirty="0">
                          <a:solidFill>
                            <a:srgbClr val="FFFF00"/>
                          </a:solidFill>
                          <a:effectLst/>
                          <a:latin typeface="Times New Roman" panose="02020603050405020304" pitchFamily="18" charset="0"/>
                          <a:cs typeface="Times New Roman" panose="02020603050405020304" pitchFamily="18" charset="0"/>
                        </a:rPr>
                        <a:t>(Projedeki başarılı olma durumunuzu tahmin etmek; eksik alanlarınızı bilmek ve projede başarılı olmak için önemlidir) </a:t>
                      </a:r>
                    </a:p>
                    <a:p>
                      <a:pPr indent="449580">
                        <a:spcAft>
                          <a:spcPts val="0"/>
                        </a:spcAft>
                      </a:pPr>
                      <a:r>
                        <a:rPr lang="tr-TR" sz="1800" dirty="0">
                          <a:solidFill>
                            <a:srgbClr val="FFFF00"/>
                          </a:solidFill>
                          <a:effectLst/>
                          <a:latin typeface="Times New Roman" panose="02020603050405020304" pitchFamily="18" charset="0"/>
                          <a:cs typeface="Times New Roman" panose="02020603050405020304" pitchFamily="18" charset="0"/>
                        </a:rPr>
                        <a:t> </a:t>
                      </a:r>
                    </a:p>
                    <a:p>
                      <a:pPr>
                        <a:spcAft>
                          <a:spcPts val="0"/>
                        </a:spcAft>
                      </a:pPr>
                      <a:r>
                        <a:rPr lang="tr-TR" sz="1600" dirty="0">
                          <a:solidFill>
                            <a:srgbClr val="FFFF00"/>
                          </a:solidFill>
                          <a:effectLst/>
                          <a:latin typeface="Times New Roman" panose="02020603050405020304" pitchFamily="18" charset="0"/>
                          <a:cs typeface="Times New Roman" panose="02020603050405020304" pitchFamily="18" charset="0"/>
                        </a:rPr>
                        <a:t/>
                      </a:r>
                      <a:br>
                        <a:rPr lang="tr-TR" sz="1600" dirty="0">
                          <a:solidFill>
                            <a:srgbClr val="FFFF00"/>
                          </a:solidFill>
                          <a:effectLst/>
                          <a:latin typeface="Times New Roman" panose="02020603050405020304" pitchFamily="18" charset="0"/>
                          <a:cs typeface="Times New Roman" panose="02020603050405020304" pitchFamily="18" charset="0"/>
                        </a:rPr>
                      </a:br>
                      <a:r>
                        <a:rPr lang="tr-TR" sz="1800" dirty="0">
                          <a:solidFill>
                            <a:srgbClr val="FFFF00"/>
                          </a:solidFill>
                          <a:effectLst/>
                          <a:latin typeface="Times New Roman" panose="02020603050405020304" pitchFamily="18" charset="0"/>
                          <a:cs typeface="Times New Roman" panose="02020603050405020304" pitchFamily="18" charset="0"/>
                        </a:rPr>
                        <a:t>     </a:t>
                      </a:r>
                      <a:r>
                        <a:rPr lang="tr-TR" sz="1800" dirty="0" smtClean="0">
                          <a:solidFill>
                            <a:srgbClr val="FFFF00"/>
                          </a:solidFill>
                          <a:effectLst/>
                          <a:latin typeface="Times New Roman" panose="02020603050405020304" pitchFamily="18" charset="0"/>
                          <a:cs typeface="Times New Roman" panose="02020603050405020304" pitchFamily="18" charset="0"/>
                        </a:rPr>
                        <a:t>  PANSİYONLU </a:t>
                      </a:r>
                      <a:r>
                        <a:rPr lang="tr-TR" sz="1800" dirty="0">
                          <a:solidFill>
                            <a:srgbClr val="FFFF00"/>
                          </a:solidFill>
                          <a:effectLst/>
                          <a:latin typeface="Times New Roman" panose="02020603050405020304" pitchFamily="18" charset="0"/>
                          <a:cs typeface="Times New Roman" panose="02020603050405020304" pitchFamily="18" charset="0"/>
                        </a:rPr>
                        <a:t>OKUL İSENİZ PANSİYON BÖLÜMÜNÜZÜDE, PANSİYON DENETİM FORMUNA GÖRE PUANLAYINIZ. </a:t>
                      </a:r>
                    </a:p>
                    <a:p>
                      <a:pPr>
                        <a:lnSpc>
                          <a:spcPct val="115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Calibri"/>
                        <a:cs typeface="Times New Roman" panose="02020603050405020304" pitchFamily="18" charset="0"/>
                      </a:endParaRPr>
                    </a:p>
                  </a:txBody>
                  <a:tcPr marL="68462" marR="68462" marT="0" marB="0"/>
                </a:tc>
              </a:tr>
            </a:tbl>
          </a:graphicData>
        </a:graphic>
      </p:graphicFrame>
      <p:sp>
        <p:nvSpPr>
          <p:cNvPr id="7" name="5-Nokta Yıldız 6"/>
          <p:cNvSpPr/>
          <p:nvPr/>
        </p:nvSpPr>
        <p:spPr>
          <a:xfrm>
            <a:off x="838165" y="5869591"/>
            <a:ext cx="171450" cy="247650"/>
          </a:xfrm>
          <a:prstGeom prst="star5">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8" name="5-Nokta Yıldız 7"/>
          <p:cNvSpPr/>
          <p:nvPr/>
        </p:nvSpPr>
        <p:spPr>
          <a:xfrm>
            <a:off x="904199" y="4267588"/>
            <a:ext cx="171450" cy="247650"/>
          </a:xfrm>
          <a:prstGeom prst="star5">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solidFill>
                <a:srgbClr val="C00000"/>
              </a:solidFill>
            </a:endParaRPr>
          </a:p>
        </p:txBody>
      </p:sp>
    </p:spTree>
    <p:extLst>
      <p:ext uri="{BB962C8B-B14F-4D97-AF65-F5344CB8AC3E}">
        <p14:creationId xmlns:p14="http://schemas.microsoft.com/office/powerpoint/2010/main" val="3805066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l Sağ Ok 4"/>
          <p:cNvSpPr/>
          <p:nvPr/>
        </p:nvSpPr>
        <p:spPr>
          <a:xfrm>
            <a:off x="1115616" y="836712"/>
            <a:ext cx="7272808"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ikdörtgen 9"/>
          <p:cNvSpPr/>
          <p:nvPr/>
        </p:nvSpPr>
        <p:spPr>
          <a:xfrm>
            <a:off x="251520" y="2420888"/>
            <a:ext cx="2880320" cy="1008112"/>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1100" b="1" dirty="0">
                <a:solidFill>
                  <a:srgbClr val="000000"/>
                </a:solidFill>
                <a:effectLst/>
                <a:latin typeface="Times New Roman"/>
                <a:ea typeface="Calibri"/>
                <a:cs typeface="Times New Roman"/>
              </a:rPr>
              <a:t>KENDİ KENDİNİZİ PUANLAMADA</a:t>
            </a:r>
            <a:endParaRPr lang="tr-TR" sz="1100" dirty="0">
              <a:effectLst/>
              <a:ea typeface="Calibri"/>
              <a:cs typeface="Times New Roman"/>
            </a:endParaRPr>
          </a:p>
          <a:p>
            <a:pPr algn="ctr">
              <a:lnSpc>
                <a:spcPct val="115000"/>
              </a:lnSpc>
              <a:spcAft>
                <a:spcPts val="1000"/>
              </a:spcAft>
            </a:pPr>
            <a:r>
              <a:rPr lang="tr-TR" sz="1100" b="1" dirty="0">
                <a:solidFill>
                  <a:srgbClr val="000000"/>
                </a:solidFill>
                <a:effectLst/>
                <a:latin typeface="Times New Roman"/>
                <a:ea typeface="Calibri"/>
                <a:cs typeface="Times New Roman"/>
              </a:rPr>
              <a:t>GEÇERLİ PUAN ALDINIZ.</a:t>
            </a:r>
            <a:endParaRPr lang="tr-TR" sz="1100" dirty="0">
              <a:effectLst/>
              <a:ea typeface="Calibri"/>
              <a:cs typeface="Times New Roman"/>
            </a:endParaRPr>
          </a:p>
        </p:txBody>
      </p:sp>
      <p:sp>
        <p:nvSpPr>
          <p:cNvPr id="11" name="Dikdörtgen 10"/>
          <p:cNvSpPr/>
          <p:nvPr/>
        </p:nvSpPr>
        <p:spPr>
          <a:xfrm>
            <a:off x="6156176" y="2420889"/>
            <a:ext cx="2943879" cy="1008112"/>
          </a:xfrm>
          <a:prstGeom prst="rect">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1100" b="1" dirty="0">
                <a:solidFill>
                  <a:srgbClr val="000000"/>
                </a:solidFill>
                <a:effectLst/>
                <a:ea typeface="Calibri"/>
                <a:cs typeface="Calibri"/>
              </a:rPr>
              <a:t>KENDİ KENDİNİ PUANLAMADA</a:t>
            </a:r>
            <a:endParaRPr lang="tr-TR" sz="1100" dirty="0">
              <a:effectLst/>
              <a:ea typeface="Calibri"/>
              <a:cs typeface="Times New Roman"/>
            </a:endParaRPr>
          </a:p>
          <a:p>
            <a:pPr algn="ctr">
              <a:lnSpc>
                <a:spcPct val="115000"/>
              </a:lnSpc>
              <a:spcAft>
                <a:spcPts val="1000"/>
              </a:spcAft>
            </a:pPr>
            <a:r>
              <a:rPr lang="tr-TR" sz="1100" b="1" dirty="0">
                <a:solidFill>
                  <a:srgbClr val="000000"/>
                </a:solidFill>
                <a:effectLst/>
                <a:ea typeface="Calibri"/>
                <a:cs typeface="Calibri"/>
              </a:rPr>
              <a:t>GEÇERLİ PUAN ALAMADINIZ.</a:t>
            </a:r>
            <a:endParaRPr lang="tr-TR" sz="1100" dirty="0">
              <a:effectLst/>
              <a:ea typeface="Calibri"/>
              <a:cs typeface="Times New Roman"/>
            </a:endParaRPr>
          </a:p>
        </p:txBody>
      </p:sp>
      <p:sp>
        <p:nvSpPr>
          <p:cNvPr id="12" name="Aşağı Ok 11"/>
          <p:cNvSpPr/>
          <p:nvPr/>
        </p:nvSpPr>
        <p:spPr>
          <a:xfrm>
            <a:off x="1376041" y="1512105"/>
            <a:ext cx="484632" cy="827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Aşağı Ok 12"/>
          <p:cNvSpPr/>
          <p:nvPr/>
        </p:nvSpPr>
        <p:spPr>
          <a:xfrm>
            <a:off x="7696289" y="1512106"/>
            <a:ext cx="484632" cy="827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124" name="Resim 17" descr="MEB-Temiz-Okul-Beyaz-Bayrak(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509120"/>
            <a:ext cx="2733675" cy="838200"/>
          </a:xfrm>
          <a:prstGeom prst="rect">
            <a:avLst/>
          </a:prstGeom>
          <a:noFill/>
          <a:extLst>
            <a:ext uri="{909E8E84-426E-40DD-AFC4-6F175D3DCCD1}">
              <a14:hiddenFill xmlns:a14="http://schemas.microsoft.com/office/drawing/2010/main">
                <a:solidFill>
                  <a:srgbClr val="FFFFFF"/>
                </a:solidFill>
              </a14:hiddenFill>
            </a:ext>
          </a:extLst>
        </p:spPr>
      </p:pic>
      <p:sp>
        <p:nvSpPr>
          <p:cNvPr id="18" name="Aşağı Ok 17"/>
          <p:cNvSpPr/>
          <p:nvPr/>
        </p:nvSpPr>
        <p:spPr>
          <a:xfrm>
            <a:off x="1376041" y="3501008"/>
            <a:ext cx="484632" cy="755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17" name="Tablo 16"/>
          <p:cNvGraphicFramePr>
            <a:graphicFrameLocks noGrp="1"/>
          </p:cNvGraphicFramePr>
          <p:nvPr>
            <p:extLst>
              <p:ext uri="{D42A27DB-BD31-4B8C-83A1-F6EECF244321}">
                <p14:modId xmlns:p14="http://schemas.microsoft.com/office/powerpoint/2010/main" val="588894332"/>
              </p:ext>
            </p:extLst>
          </p:nvPr>
        </p:nvGraphicFramePr>
        <p:xfrm>
          <a:off x="35737" y="5517232"/>
          <a:ext cx="3240119" cy="946404"/>
        </p:xfrm>
        <a:graphic>
          <a:graphicData uri="http://schemas.openxmlformats.org/drawingml/2006/table">
            <a:tbl>
              <a:tblPr>
                <a:tableStyleId>{5C22544A-7EE6-4342-B048-85BDC9FD1C3A}</a:tableStyleId>
              </a:tblPr>
              <a:tblGrid>
                <a:gridCol w="3240119"/>
              </a:tblGrid>
              <a:tr h="792088">
                <a:tc>
                  <a:txBody>
                    <a:bodyPr/>
                    <a:lstStyle/>
                    <a:p>
                      <a:pPr algn="l">
                        <a:lnSpc>
                          <a:spcPct val="115000"/>
                        </a:lnSpc>
                        <a:spcAft>
                          <a:spcPts val="1000"/>
                        </a:spcAft>
                      </a:pPr>
                      <a:r>
                        <a:rPr lang="tr-TR" sz="1800" dirty="0">
                          <a:effectLst/>
                          <a:latin typeface="Times New Roman" panose="02020603050405020304" pitchFamily="18" charset="0"/>
                          <a:cs typeface="Times New Roman" panose="02020603050405020304" pitchFamily="18" charset="0"/>
                        </a:rPr>
                        <a:t>BEYAZ BAYRAK PROJESİNE MÜRACAAT ETME ZAMANI GELDİ!           </a:t>
                      </a:r>
                      <a:endParaRPr lang="tr-TR" sz="1600" dirty="0">
                        <a:effectLst/>
                        <a:latin typeface="Times New Roman" panose="02020603050405020304" pitchFamily="18" charset="0"/>
                        <a:ea typeface="Calibri"/>
                        <a:cs typeface="Times New Roman" panose="02020603050405020304" pitchFamily="18" charset="0"/>
                      </a:endParaRPr>
                    </a:p>
                  </a:txBody>
                  <a:tcPr marL="89535" marR="89535" marT="0" marB="0"/>
                </a:tc>
              </a:tr>
            </a:tbl>
          </a:graphicData>
        </a:graphic>
      </p:graphicFrame>
      <p:sp>
        <p:nvSpPr>
          <p:cNvPr id="20" name="Dikdörtgen 19"/>
          <p:cNvSpPr/>
          <p:nvPr/>
        </p:nvSpPr>
        <p:spPr>
          <a:xfrm rot="10800000" flipV="1">
            <a:off x="6372199" y="4587542"/>
            <a:ext cx="2727855" cy="1505754"/>
          </a:xfrm>
          <a:prstGeom prst="rect">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tr-TR" sz="1600" dirty="0">
                <a:solidFill>
                  <a:srgbClr val="FF0000"/>
                </a:solidFill>
                <a:effectLst/>
                <a:latin typeface="Times New Roman" panose="02020603050405020304" pitchFamily="18" charset="0"/>
                <a:ea typeface="Calibri"/>
                <a:cs typeface="Times New Roman" panose="02020603050405020304" pitchFamily="18" charset="0"/>
              </a:rPr>
              <a:t>EYVAH ŞİMDİ NE OLACAK ?! </a:t>
            </a:r>
            <a:endParaRPr lang="tr-TR" sz="1600" dirty="0">
              <a:effectLst/>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r>
              <a:rPr lang="tr-TR" sz="1400" b="1" dirty="0">
                <a:solidFill>
                  <a:schemeClr val="tx1"/>
                </a:solidFill>
                <a:effectLst/>
                <a:latin typeface="Times New Roman" panose="02020603050405020304" pitchFamily="18" charset="0"/>
                <a:ea typeface="Calibri"/>
                <a:cs typeface="Times New Roman" panose="02020603050405020304" pitchFamily="18" charset="0"/>
              </a:rPr>
              <a:t>(Panik yok, yanınızdayız…)</a:t>
            </a:r>
            <a:endParaRPr lang="tr-TR" sz="1400" dirty="0">
              <a:solidFill>
                <a:schemeClr val="tx1"/>
              </a:solidFill>
              <a:effectLst/>
              <a:latin typeface="Times New Roman" panose="02020603050405020304" pitchFamily="18" charset="0"/>
              <a:ea typeface="Calibri"/>
              <a:cs typeface="Times New Roman" panose="02020603050405020304" pitchFamily="18" charset="0"/>
            </a:endParaRPr>
          </a:p>
        </p:txBody>
      </p:sp>
      <p:sp>
        <p:nvSpPr>
          <p:cNvPr id="21" name="Aşağı Ok 20"/>
          <p:cNvSpPr/>
          <p:nvPr/>
        </p:nvSpPr>
        <p:spPr>
          <a:xfrm>
            <a:off x="7760312" y="3682089"/>
            <a:ext cx="484632" cy="827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524238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228183" y="476672"/>
            <a:ext cx="2733675" cy="1349824"/>
          </a:xfrm>
          <a:prstGeom prst="rect">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sz="1200" b="1" dirty="0" smtClean="0"/>
          </a:p>
          <a:p>
            <a:endParaRPr lang="tr-TR" sz="1200" b="1" dirty="0"/>
          </a:p>
          <a:p>
            <a:endParaRPr lang="tr-TR" sz="1200" b="1" dirty="0" smtClean="0"/>
          </a:p>
          <a:p>
            <a:endParaRPr lang="tr-TR" sz="1200" b="1" dirty="0"/>
          </a:p>
          <a:p>
            <a:r>
              <a:rPr lang="tr-TR" sz="1600" b="1" dirty="0" smtClean="0">
                <a:solidFill>
                  <a:srgbClr val="FF0000"/>
                </a:solidFill>
                <a:latin typeface="Times New Roman" panose="02020603050405020304" pitchFamily="18" charset="0"/>
                <a:cs typeface="Times New Roman" panose="02020603050405020304" pitchFamily="18" charset="0"/>
              </a:rPr>
              <a:t>EKSİK </a:t>
            </a:r>
            <a:r>
              <a:rPr lang="tr-TR" sz="1600" b="1" dirty="0">
                <a:solidFill>
                  <a:srgbClr val="FF0000"/>
                </a:solidFill>
                <a:latin typeface="Times New Roman" panose="02020603050405020304" pitchFamily="18" charset="0"/>
                <a:cs typeface="Times New Roman" panose="02020603050405020304" pitchFamily="18" charset="0"/>
              </a:rPr>
              <a:t>ALANLARINIZI İYİLEŞTİRİNİZ</a:t>
            </a:r>
            <a:r>
              <a:rPr lang="tr-TR" sz="1400" b="1" dirty="0"/>
              <a:t>.</a:t>
            </a:r>
            <a:endParaRPr lang="tr-TR" sz="1400" dirty="0"/>
          </a:p>
        </p:txBody>
      </p:sp>
      <p:pic>
        <p:nvPicPr>
          <p:cNvPr id="6" name="Resim 5" descr="C:\Users\RecepBULUT\Desktop\antalya_beton_kirma_delme_kesme_tektomak.jpg"/>
          <p:cNvPicPr/>
          <p:nvPr/>
        </p:nvPicPr>
        <p:blipFill>
          <a:blip r:embed="rId2">
            <a:extLst>
              <a:ext uri="{28A0092B-C50C-407E-A947-70E740481C1C}">
                <a14:useLocalDpi xmlns:a14="http://schemas.microsoft.com/office/drawing/2010/main" val="0"/>
              </a:ext>
            </a:extLst>
          </a:blip>
          <a:srcRect/>
          <a:stretch>
            <a:fillRect/>
          </a:stretch>
        </p:blipFill>
        <p:spPr bwMode="auto">
          <a:xfrm>
            <a:off x="6415241" y="514276"/>
            <a:ext cx="2448272" cy="656245"/>
          </a:xfrm>
          <a:prstGeom prst="rect">
            <a:avLst/>
          </a:prstGeom>
          <a:noFill/>
          <a:ln>
            <a:noFill/>
          </a:ln>
        </p:spPr>
      </p:pic>
      <p:sp>
        <p:nvSpPr>
          <p:cNvPr id="7" name="Aşağı Ok 6"/>
          <p:cNvSpPr/>
          <p:nvPr/>
        </p:nvSpPr>
        <p:spPr>
          <a:xfrm>
            <a:off x="7435527" y="1922444"/>
            <a:ext cx="484505" cy="600075"/>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8" name="Dikdörtgen 7"/>
          <p:cNvSpPr/>
          <p:nvPr/>
        </p:nvSpPr>
        <p:spPr>
          <a:xfrm>
            <a:off x="6305017" y="2617724"/>
            <a:ext cx="2664460" cy="1152128"/>
          </a:xfrm>
          <a:prstGeom prst="rect">
            <a:avLst/>
          </a:prstGeom>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tr-TR" sz="1400" b="1" dirty="0">
                <a:solidFill>
                  <a:srgbClr val="FF0000"/>
                </a:solidFill>
                <a:effectLst/>
                <a:latin typeface="Times New Roman" panose="02020603050405020304" pitchFamily="18" charset="0"/>
                <a:ea typeface="Calibri"/>
                <a:cs typeface="Times New Roman" panose="02020603050405020304" pitchFamily="18" charset="0"/>
              </a:rPr>
              <a:t>BEYAZ BAYRAK DENETİM FORMUNA GÖRE KENDİ KENDİNİ </a:t>
            </a:r>
            <a:r>
              <a:rPr lang="tr-TR" sz="1400" b="1" dirty="0" smtClean="0">
                <a:solidFill>
                  <a:srgbClr val="FF0000"/>
                </a:solidFill>
                <a:effectLst/>
                <a:latin typeface="Times New Roman" panose="02020603050405020304" pitchFamily="18" charset="0"/>
                <a:ea typeface="Calibri"/>
                <a:cs typeface="Times New Roman" panose="02020603050405020304" pitchFamily="18" charset="0"/>
              </a:rPr>
              <a:t>TEKRAR </a:t>
            </a:r>
            <a:endParaRPr lang="tr-TR" sz="1400" b="1" dirty="0">
              <a:solidFill>
                <a:srgbClr val="FF0000"/>
              </a:solidFill>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r>
              <a:rPr lang="tr-TR" sz="1400" b="1" dirty="0" smtClean="0">
                <a:solidFill>
                  <a:srgbClr val="FF0000"/>
                </a:solidFill>
                <a:effectLst/>
                <a:latin typeface="Times New Roman" panose="02020603050405020304" pitchFamily="18" charset="0"/>
                <a:ea typeface="Calibri"/>
                <a:cs typeface="Times New Roman" panose="02020603050405020304" pitchFamily="18" charset="0"/>
              </a:rPr>
              <a:t>PUANLA </a:t>
            </a:r>
            <a:r>
              <a:rPr lang="tr-TR" sz="1400" b="1" dirty="0">
                <a:solidFill>
                  <a:srgbClr val="FF0000"/>
                </a:solidFill>
                <a:effectLst/>
                <a:latin typeface="Times New Roman" panose="02020603050405020304" pitchFamily="18" charset="0"/>
                <a:ea typeface="Calibri"/>
                <a:cs typeface="Times New Roman" panose="02020603050405020304" pitchFamily="18" charset="0"/>
              </a:rPr>
              <a:t>..!</a:t>
            </a:r>
            <a:endParaRPr lang="tr-TR" sz="1400" dirty="0">
              <a:effectLst/>
              <a:latin typeface="Times New Roman" panose="02020603050405020304" pitchFamily="18" charset="0"/>
              <a:ea typeface="Calibri"/>
              <a:cs typeface="Times New Roman" panose="02020603050405020304" pitchFamily="18" charset="0"/>
            </a:endParaRPr>
          </a:p>
        </p:txBody>
      </p:sp>
      <p:sp>
        <p:nvSpPr>
          <p:cNvPr id="10" name="Dikdörtgen 9"/>
          <p:cNvSpPr/>
          <p:nvPr/>
        </p:nvSpPr>
        <p:spPr>
          <a:xfrm>
            <a:off x="6291762" y="4797152"/>
            <a:ext cx="2733675" cy="1535430"/>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tr-TR" sz="1100" b="1" dirty="0" smtClean="0">
              <a:solidFill>
                <a:srgbClr val="000000"/>
              </a:solidFill>
              <a:effectLst/>
              <a:latin typeface="Times New Roman"/>
              <a:ea typeface="Calibri"/>
              <a:cs typeface="Times New Roman"/>
            </a:endParaRPr>
          </a:p>
          <a:p>
            <a:pPr algn="ctr">
              <a:lnSpc>
                <a:spcPct val="115000"/>
              </a:lnSpc>
              <a:spcAft>
                <a:spcPts val="0"/>
              </a:spcAft>
            </a:pPr>
            <a:endParaRPr lang="tr-TR" sz="1100" b="1" dirty="0">
              <a:solidFill>
                <a:srgbClr val="000000"/>
              </a:solidFill>
              <a:latin typeface="Times New Roman"/>
              <a:ea typeface="Calibri"/>
              <a:cs typeface="Times New Roman"/>
            </a:endParaRPr>
          </a:p>
          <a:p>
            <a:pPr algn="ctr">
              <a:lnSpc>
                <a:spcPct val="115000"/>
              </a:lnSpc>
              <a:spcAft>
                <a:spcPts val="0"/>
              </a:spcAft>
            </a:pPr>
            <a:endParaRPr lang="tr-TR" sz="1100" b="1" dirty="0" smtClean="0">
              <a:solidFill>
                <a:srgbClr val="000000"/>
              </a:solidFill>
              <a:effectLst/>
              <a:latin typeface="Times New Roman"/>
              <a:ea typeface="Calibri"/>
              <a:cs typeface="Times New Roman"/>
            </a:endParaRPr>
          </a:p>
          <a:p>
            <a:pPr algn="ctr">
              <a:lnSpc>
                <a:spcPct val="115000"/>
              </a:lnSpc>
              <a:spcAft>
                <a:spcPts val="0"/>
              </a:spcAft>
            </a:pPr>
            <a:endParaRPr lang="tr-TR" sz="1100" b="1" dirty="0">
              <a:solidFill>
                <a:srgbClr val="000000"/>
              </a:solidFill>
              <a:latin typeface="Times New Roman"/>
              <a:ea typeface="Calibri"/>
              <a:cs typeface="Times New Roman"/>
            </a:endParaRPr>
          </a:p>
          <a:p>
            <a:pPr algn="ctr">
              <a:lnSpc>
                <a:spcPct val="115000"/>
              </a:lnSpc>
              <a:spcAft>
                <a:spcPts val="0"/>
              </a:spcAft>
            </a:pPr>
            <a:endParaRPr lang="tr-TR" sz="1100" b="1" dirty="0" smtClean="0">
              <a:solidFill>
                <a:srgbClr val="000000"/>
              </a:solidFill>
              <a:effectLst/>
              <a:latin typeface="Times New Roman"/>
              <a:ea typeface="Calibri"/>
              <a:cs typeface="Times New Roman"/>
            </a:endParaRPr>
          </a:p>
          <a:p>
            <a:pPr algn="ctr">
              <a:lnSpc>
                <a:spcPct val="115000"/>
              </a:lnSpc>
              <a:spcAft>
                <a:spcPts val="0"/>
              </a:spcAft>
            </a:pPr>
            <a:r>
              <a:rPr lang="tr-TR" sz="1200" b="1" dirty="0" smtClean="0">
                <a:solidFill>
                  <a:srgbClr val="FF0000"/>
                </a:solidFill>
                <a:effectLst/>
                <a:latin typeface="Times New Roman" panose="02020603050405020304" pitchFamily="18" charset="0"/>
                <a:ea typeface="Calibri"/>
                <a:cs typeface="Times New Roman" panose="02020603050405020304" pitchFamily="18" charset="0"/>
              </a:rPr>
              <a:t>KENDİ </a:t>
            </a:r>
            <a:r>
              <a:rPr lang="tr-TR" sz="1200" b="1" dirty="0">
                <a:solidFill>
                  <a:srgbClr val="FF0000"/>
                </a:solidFill>
                <a:effectLst/>
                <a:latin typeface="Times New Roman" panose="02020603050405020304" pitchFamily="18" charset="0"/>
                <a:ea typeface="Calibri"/>
                <a:cs typeface="Times New Roman" panose="02020603050405020304" pitchFamily="18" charset="0"/>
              </a:rPr>
              <a:t>KENDİNİZİ PUANLAMADA</a:t>
            </a:r>
            <a:endParaRPr lang="tr-TR" sz="1200" dirty="0">
              <a:solidFill>
                <a:srgbClr val="FF0000"/>
              </a:solidFill>
              <a:effectLst/>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r>
              <a:rPr lang="tr-TR" sz="1200" b="1" dirty="0">
                <a:solidFill>
                  <a:srgbClr val="FF0000"/>
                </a:solidFill>
                <a:effectLst/>
                <a:latin typeface="Times New Roman" panose="02020603050405020304" pitchFamily="18" charset="0"/>
                <a:ea typeface="Calibri"/>
                <a:cs typeface="Times New Roman" panose="02020603050405020304" pitchFamily="18" charset="0"/>
              </a:rPr>
              <a:t>GEÇERLİ PUAN ALDINIZ.</a:t>
            </a:r>
            <a:r>
              <a:rPr lang="tr-TR" sz="1200" dirty="0">
                <a:solidFill>
                  <a:srgbClr val="FF0000"/>
                </a:solidFill>
                <a:effectLst/>
                <a:latin typeface="Times New Roman" panose="02020603050405020304" pitchFamily="18" charset="0"/>
                <a:ea typeface="Times New Roman"/>
                <a:cs typeface="Times New Roman" panose="02020603050405020304" pitchFamily="18" charset="0"/>
              </a:rPr>
              <a:t> </a:t>
            </a:r>
            <a:endParaRPr lang="tr-TR" sz="1200" dirty="0">
              <a:solidFill>
                <a:srgbClr val="FF0000"/>
              </a:solidFill>
              <a:effectLst/>
              <a:latin typeface="Times New Roman" panose="02020603050405020304" pitchFamily="18" charset="0"/>
              <a:ea typeface="Calibri"/>
              <a:cs typeface="Times New Roman" panose="02020603050405020304" pitchFamily="18" charset="0"/>
            </a:endParaRPr>
          </a:p>
        </p:txBody>
      </p:sp>
      <p:pic>
        <p:nvPicPr>
          <p:cNvPr id="11" name="Resim 10" descr="C:\Users\RecepBULUT\Desktop\indir.jpg"/>
          <p:cNvPicPr/>
          <p:nvPr/>
        </p:nvPicPr>
        <p:blipFill>
          <a:blip r:embed="rId3">
            <a:extLst>
              <a:ext uri="{28A0092B-C50C-407E-A947-70E740481C1C}">
                <a14:useLocalDpi xmlns:a14="http://schemas.microsoft.com/office/drawing/2010/main" val="0"/>
              </a:ext>
            </a:extLst>
          </a:blip>
          <a:srcRect/>
          <a:stretch>
            <a:fillRect/>
          </a:stretch>
        </p:blipFill>
        <p:spPr bwMode="auto">
          <a:xfrm>
            <a:off x="6425032" y="4906445"/>
            <a:ext cx="2544445" cy="784860"/>
          </a:xfrm>
          <a:prstGeom prst="rect">
            <a:avLst/>
          </a:prstGeom>
          <a:noFill/>
          <a:ln>
            <a:noFill/>
          </a:ln>
        </p:spPr>
      </p:pic>
      <p:sp>
        <p:nvSpPr>
          <p:cNvPr id="12" name="Aşağı Ok 11"/>
          <p:cNvSpPr/>
          <p:nvPr/>
        </p:nvSpPr>
        <p:spPr>
          <a:xfrm>
            <a:off x="7435526" y="3933056"/>
            <a:ext cx="484505" cy="600075"/>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4" name="Dikdörtgen 13"/>
          <p:cNvSpPr/>
          <p:nvPr/>
        </p:nvSpPr>
        <p:spPr>
          <a:xfrm>
            <a:off x="107504" y="842398"/>
            <a:ext cx="2880320" cy="1008112"/>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1600" dirty="0">
                <a:latin typeface="Times New Roman" panose="02020603050405020304" pitchFamily="18" charset="0"/>
                <a:cs typeface="Times New Roman" panose="02020603050405020304" pitchFamily="18" charset="0"/>
              </a:rPr>
              <a:t>EK: </a:t>
            </a:r>
            <a:r>
              <a:rPr lang="tr-TR" sz="1600" dirty="0">
                <a:solidFill>
                  <a:schemeClr val="tx1"/>
                </a:solidFill>
                <a:latin typeface="Times New Roman" panose="02020603050405020304" pitchFamily="18" charset="0"/>
                <a:cs typeface="Times New Roman" panose="02020603050405020304" pitchFamily="18" charset="0"/>
              </a:rPr>
              <a:t>2</a:t>
            </a:r>
            <a:r>
              <a:rPr lang="tr-TR" sz="1600" dirty="0">
                <a:solidFill>
                  <a:srgbClr val="7030A0"/>
                </a:solidFill>
                <a:latin typeface="Times New Roman" panose="02020603050405020304" pitchFamily="18" charset="0"/>
                <a:cs typeface="Times New Roman" panose="02020603050405020304" pitchFamily="18" charset="0"/>
              </a:rPr>
              <a:t> </a:t>
            </a:r>
            <a:r>
              <a:rPr lang="tr-TR" sz="1600" u="sng" dirty="0">
                <a:solidFill>
                  <a:srgbClr val="7030A0"/>
                </a:solidFill>
                <a:latin typeface="Times New Roman" panose="02020603050405020304" pitchFamily="18" charset="0"/>
                <a:cs typeface="Times New Roman" panose="02020603050405020304" pitchFamily="18" charset="0"/>
              </a:rPr>
              <a:t>BEYAZ BAYRAK BAŞVURU FORMU’</a:t>
            </a:r>
            <a:r>
              <a:rPr lang="tr-TR" sz="1600" dirty="0">
                <a:solidFill>
                  <a:srgbClr val="7030A0"/>
                </a:solidFill>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NU DOLDURUNUZ.</a:t>
            </a:r>
            <a:endParaRPr lang="tr-TR" sz="1600" dirty="0">
              <a:effectLst/>
              <a:latin typeface="Times New Roman" panose="02020603050405020304" pitchFamily="18" charset="0"/>
              <a:ea typeface="Calibri"/>
              <a:cs typeface="Times New Roman" panose="02020603050405020304" pitchFamily="18" charset="0"/>
            </a:endParaRPr>
          </a:p>
        </p:txBody>
      </p:sp>
      <p:sp>
        <p:nvSpPr>
          <p:cNvPr id="15" name="Aşağı Ok 14"/>
          <p:cNvSpPr/>
          <p:nvPr/>
        </p:nvSpPr>
        <p:spPr>
          <a:xfrm>
            <a:off x="1305411" y="2004786"/>
            <a:ext cx="484505" cy="600075"/>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6" name="Dikdörtgen 15"/>
          <p:cNvSpPr/>
          <p:nvPr/>
        </p:nvSpPr>
        <p:spPr>
          <a:xfrm>
            <a:off x="107504" y="2761740"/>
            <a:ext cx="2880320" cy="1171316"/>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1400" dirty="0" smtClean="0">
                <a:latin typeface="Times New Roman" panose="02020603050405020304" pitchFamily="18" charset="0"/>
                <a:cs typeface="Times New Roman" panose="02020603050405020304" pitchFamily="18" charset="0"/>
              </a:rPr>
              <a:t>DOLDURDUĞUNUZ </a:t>
            </a:r>
            <a:r>
              <a:rPr lang="tr-TR" sz="1400" dirty="0">
                <a:latin typeface="Times New Roman" panose="02020603050405020304" pitchFamily="18" charset="0"/>
                <a:cs typeface="Times New Roman" panose="02020603050405020304" pitchFamily="18" charset="0"/>
              </a:rPr>
              <a:t>EK: 2 </a:t>
            </a:r>
            <a:r>
              <a:rPr lang="tr-TR" sz="1400" b="1" dirty="0">
                <a:latin typeface="Times New Roman" panose="02020603050405020304" pitchFamily="18" charset="0"/>
                <a:cs typeface="Times New Roman" panose="02020603050405020304" pitchFamily="18" charset="0"/>
              </a:rPr>
              <a:t>FORMUNU İLÇE MİLLİ EĞİTİM MÜDÜRLÜĞÜNE ÜST YAZI İLE</a:t>
            </a:r>
            <a:r>
              <a:rPr lang="tr-TR" sz="1400" dirty="0">
                <a:latin typeface="Times New Roman" panose="02020603050405020304" pitchFamily="18" charset="0"/>
                <a:cs typeface="Times New Roman" panose="02020603050405020304" pitchFamily="18" charset="0"/>
              </a:rPr>
              <a:t> GÖNDERİNİZ.</a:t>
            </a:r>
            <a:endParaRPr lang="tr-TR" sz="1400" dirty="0">
              <a:effectLst/>
              <a:latin typeface="Times New Roman" panose="02020603050405020304" pitchFamily="18" charset="0"/>
              <a:ea typeface="Calibri"/>
              <a:cs typeface="Times New Roman" panose="02020603050405020304" pitchFamily="18" charset="0"/>
            </a:endParaRPr>
          </a:p>
        </p:txBody>
      </p:sp>
      <p:sp>
        <p:nvSpPr>
          <p:cNvPr id="17" name="Aşağı Ok 16"/>
          <p:cNvSpPr/>
          <p:nvPr/>
        </p:nvSpPr>
        <p:spPr>
          <a:xfrm>
            <a:off x="1301365" y="4077072"/>
            <a:ext cx="484505" cy="720080"/>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8" name="Dikdörtgen 17"/>
          <p:cNvSpPr/>
          <p:nvPr/>
        </p:nvSpPr>
        <p:spPr>
          <a:xfrm>
            <a:off x="107504" y="5060811"/>
            <a:ext cx="2880320" cy="1008112"/>
          </a:xfrm>
          <a:prstGeom prst="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1600" dirty="0"/>
              <a:t>DENETİM KOMSİYONUNU BEKLEYİNİZ.</a:t>
            </a:r>
            <a:endParaRPr lang="tr-TR" sz="1600" dirty="0">
              <a:effectLst/>
              <a:latin typeface="Times New Roman" panose="02020603050405020304" pitchFamily="18" charset="0"/>
              <a:ea typeface="Calibri"/>
              <a:cs typeface="Times New Roman" panose="02020603050405020304" pitchFamily="18" charset="0"/>
            </a:endParaRPr>
          </a:p>
        </p:txBody>
      </p:sp>
      <p:sp>
        <p:nvSpPr>
          <p:cNvPr id="19" name="Bükülü Ok 18"/>
          <p:cNvSpPr/>
          <p:nvPr/>
        </p:nvSpPr>
        <p:spPr>
          <a:xfrm flipH="1">
            <a:off x="3203848" y="842399"/>
            <a:ext cx="1728192" cy="4848906"/>
          </a:xfrm>
          <a:prstGeom prst="bentArrow">
            <a:avLst>
              <a:gd name="adj1" fmla="val 25000"/>
              <a:gd name="adj2" fmla="val 25193"/>
              <a:gd name="adj3" fmla="val 25000"/>
              <a:gd name="adj4" fmla="val 43750"/>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tr-TR">
              <a:solidFill>
                <a:schemeClr val="tx1"/>
              </a:solidFill>
            </a:endParaRPr>
          </a:p>
        </p:txBody>
      </p:sp>
      <p:sp>
        <p:nvSpPr>
          <p:cNvPr id="20" name="Aşağı Ok 19"/>
          <p:cNvSpPr/>
          <p:nvPr/>
        </p:nvSpPr>
        <p:spPr>
          <a:xfrm rot="5400000">
            <a:off x="5382277" y="5066997"/>
            <a:ext cx="649927" cy="830322"/>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Tree>
    <p:extLst>
      <p:ext uri="{BB962C8B-B14F-4D97-AF65-F5344CB8AC3E}">
        <p14:creationId xmlns:p14="http://schemas.microsoft.com/office/powerpoint/2010/main" val="1589946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99592" y="764704"/>
            <a:ext cx="7416824" cy="1152128"/>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2000" b="1" dirty="0" smtClean="0">
                <a:latin typeface="Times New Roman" panose="02020603050405020304" pitchFamily="18" charset="0"/>
                <a:cs typeface="Times New Roman" panose="02020603050405020304" pitchFamily="18" charset="0"/>
              </a:rPr>
              <a:t>DENETİM KOMSİYONUNU :</a:t>
            </a:r>
          </a:p>
          <a:p>
            <a:pPr algn="ctr">
              <a:lnSpc>
                <a:spcPct val="115000"/>
              </a:lnSpc>
              <a:spcAft>
                <a:spcPts val="0"/>
              </a:spcAft>
            </a:pPr>
            <a:r>
              <a:rPr lang="tr-TR" sz="2400" dirty="0" smtClean="0">
                <a:effectLst/>
                <a:latin typeface="Times New Roman" panose="02020603050405020304" pitchFamily="18" charset="0"/>
                <a:ea typeface="Calibri"/>
                <a:cs typeface="Times New Roman" panose="02020603050405020304" pitchFamily="18" charset="0"/>
              </a:rPr>
              <a:t>Müracaatınızı işleme alır. Müracaatınızı sıraya koyar ve en kısa sürede denetime gelir.</a:t>
            </a:r>
            <a:endParaRPr lang="tr-TR" sz="2400" dirty="0">
              <a:effectLst/>
              <a:latin typeface="Times New Roman" panose="02020603050405020304" pitchFamily="18" charset="0"/>
              <a:ea typeface="Calibri"/>
              <a:cs typeface="Times New Roman" panose="02020603050405020304" pitchFamily="18" charset="0"/>
            </a:endParaRPr>
          </a:p>
        </p:txBody>
      </p:sp>
      <p:sp>
        <p:nvSpPr>
          <p:cNvPr id="14" name="Aşağı Ok 13"/>
          <p:cNvSpPr/>
          <p:nvPr/>
        </p:nvSpPr>
        <p:spPr>
          <a:xfrm>
            <a:off x="4584634" y="2060848"/>
            <a:ext cx="484505" cy="720080"/>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5" name="Dikdörtgen 14"/>
          <p:cNvSpPr/>
          <p:nvPr/>
        </p:nvSpPr>
        <p:spPr>
          <a:xfrm>
            <a:off x="1051992" y="2924944"/>
            <a:ext cx="7416824" cy="1152128"/>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2400" dirty="0" smtClean="0">
                <a:latin typeface="Times New Roman" panose="02020603050405020304" pitchFamily="18" charset="0"/>
                <a:cs typeface="Times New Roman" panose="02020603050405020304" pitchFamily="18" charset="0"/>
              </a:rPr>
              <a:t>Denetim Komisyonu Kurumunuzu Beyaz Bayrak Denetim Formundaki Kriterlere Göre Denetler.</a:t>
            </a:r>
            <a:endParaRPr lang="tr-TR" sz="3200" dirty="0">
              <a:effectLst/>
              <a:latin typeface="Times New Roman" panose="02020603050405020304" pitchFamily="18" charset="0"/>
              <a:ea typeface="Calibri"/>
              <a:cs typeface="Times New Roman" panose="02020603050405020304" pitchFamily="18" charset="0"/>
            </a:endParaRPr>
          </a:p>
        </p:txBody>
      </p:sp>
      <p:sp>
        <p:nvSpPr>
          <p:cNvPr id="16" name="Aşağı Ok 15"/>
          <p:cNvSpPr/>
          <p:nvPr/>
        </p:nvSpPr>
        <p:spPr>
          <a:xfrm>
            <a:off x="4584633" y="4221088"/>
            <a:ext cx="484505" cy="720080"/>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7" name="Dikdörtgen 16"/>
          <p:cNvSpPr/>
          <p:nvPr/>
        </p:nvSpPr>
        <p:spPr>
          <a:xfrm>
            <a:off x="1043073" y="5229200"/>
            <a:ext cx="7416824" cy="1152128"/>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2400" dirty="0" smtClean="0">
                <a:latin typeface="Times New Roman" panose="02020603050405020304" pitchFamily="18" charset="0"/>
                <a:cs typeface="Times New Roman" panose="02020603050405020304" pitchFamily="18" charset="0"/>
              </a:rPr>
              <a:t>Denetim Komisyonu Denetim Sonucunu Kurumunuza Bildirir.</a:t>
            </a:r>
            <a:endParaRPr lang="tr-TR" sz="3200" dirty="0">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961652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051991" y="163650"/>
            <a:ext cx="7416824" cy="1057316"/>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2400" dirty="0" smtClean="0">
                <a:latin typeface="Times New Roman" panose="02020603050405020304" pitchFamily="18" charset="0"/>
                <a:cs typeface="Times New Roman" panose="02020603050405020304" pitchFamily="18" charset="0"/>
              </a:rPr>
              <a:t>Denetim Komisyonun Denetim Sonucuna Göre </a:t>
            </a:r>
            <a:r>
              <a:rPr lang="tr-TR" sz="2400" dirty="0" smtClean="0">
                <a:solidFill>
                  <a:srgbClr val="FF0000"/>
                </a:solidFill>
                <a:latin typeface="Times New Roman" panose="02020603050405020304" pitchFamily="18" charset="0"/>
                <a:cs typeface="Times New Roman" panose="02020603050405020304" pitchFamily="18" charset="0"/>
              </a:rPr>
              <a:t>Geçerli Puan Aldınız.</a:t>
            </a:r>
            <a:endParaRPr lang="tr-TR" sz="3200" dirty="0">
              <a:solidFill>
                <a:srgbClr val="FF0000"/>
              </a:solidFill>
              <a:effectLst/>
              <a:latin typeface="Times New Roman" panose="02020603050405020304" pitchFamily="18" charset="0"/>
              <a:ea typeface="Calibri"/>
              <a:cs typeface="Times New Roman" panose="02020603050405020304" pitchFamily="18" charset="0"/>
            </a:endParaRPr>
          </a:p>
        </p:txBody>
      </p:sp>
      <p:sp>
        <p:nvSpPr>
          <p:cNvPr id="6" name="Gülen Yüz 5"/>
          <p:cNvSpPr/>
          <p:nvPr/>
        </p:nvSpPr>
        <p:spPr>
          <a:xfrm>
            <a:off x="5914974" y="698151"/>
            <a:ext cx="648072" cy="481252"/>
          </a:xfrm>
          <a:prstGeom prst="smileyFace">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7" name="Aşağı Ok 6"/>
          <p:cNvSpPr/>
          <p:nvPr/>
        </p:nvSpPr>
        <p:spPr>
          <a:xfrm>
            <a:off x="4526445" y="1242461"/>
            <a:ext cx="484505" cy="720080"/>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8" name="Dikdörtgen 7"/>
          <p:cNvSpPr/>
          <p:nvPr/>
        </p:nvSpPr>
        <p:spPr>
          <a:xfrm>
            <a:off x="1118473" y="2132856"/>
            <a:ext cx="7416824" cy="1152128"/>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2800" dirty="0" smtClean="0">
                <a:solidFill>
                  <a:schemeClr val="tx1"/>
                </a:solidFill>
                <a:latin typeface="Times New Roman" panose="02020603050405020304" pitchFamily="18" charset="0"/>
                <a:cs typeface="Times New Roman" panose="02020603050405020304" pitchFamily="18" charset="0"/>
              </a:rPr>
              <a:t>Geçerli Puan Aldığınıza Göre Beyaz Bayrak Projesinde Başarılı Oldunuz </a:t>
            </a:r>
            <a:r>
              <a:rPr lang="tr-TR" sz="2800" dirty="0" smtClean="0">
                <a:solidFill>
                  <a:srgbClr val="FF0000"/>
                </a:solidFill>
                <a:latin typeface="Times New Roman" panose="02020603050405020304" pitchFamily="18" charset="0"/>
                <a:cs typeface="Times New Roman" panose="02020603050405020304" pitchFamily="18" charset="0"/>
              </a:rPr>
              <a:t>Tebrik Ederiz..</a:t>
            </a:r>
            <a:endParaRPr lang="tr-TR" sz="3600" dirty="0">
              <a:solidFill>
                <a:srgbClr val="FF0000"/>
              </a:solidFill>
              <a:effectLst/>
              <a:latin typeface="Times New Roman" panose="02020603050405020304" pitchFamily="18" charset="0"/>
              <a:ea typeface="Calibri"/>
              <a:cs typeface="Times New Roman" panose="02020603050405020304" pitchFamily="18" charset="0"/>
            </a:endParaRPr>
          </a:p>
        </p:txBody>
      </p:sp>
      <p:sp>
        <p:nvSpPr>
          <p:cNvPr id="9" name="Aşağı Ok 8"/>
          <p:cNvSpPr/>
          <p:nvPr/>
        </p:nvSpPr>
        <p:spPr>
          <a:xfrm>
            <a:off x="4526445" y="3313793"/>
            <a:ext cx="484505" cy="720080"/>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10" name="Dikdörtgen 9"/>
          <p:cNvSpPr/>
          <p:nvPr/>
        </p:nvSpPr>
        <p:spPr>
          <a:xfrm>
            <a:off x="1083210" y="4149080"/>
            <a:ext cx="7557983" cy="2520280"/>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2400" dirty="0" smtClean="0">
                <a:solidFill>
                  <a:srgbClr val="FF0000"/>
                </a:solidFill>
                <a:latin typeface="Times New Roman" panose="02020603050405020304" pitchFamily="18" charset="0"/>
                <a:cs typeface="Times New Roman" panose="02020603050405020304" pitchFamily="18" charset="0"/>
              </a:rPr>
              <a:t>Size Bir Müjdemiz Var</a:t>
            </a:r>
            <a:r>
              <a:rPr lang="tr-TR" sz="2400" dirty="0" smtClean="0">
                <a:solidFill>
                  <a:srgbClr val="FF0000"/>
                </a:solidFill>
                <a:latin typeface="Times New Roman" panose="02020603050405020304" pitchFamily="18" charset="0"/>
                <a:cs typeface="Times New Roman" panose="02020603050405020304" pitchFamily="18" charset="0"/>
              </a:rPr>
              <a:t>…</a:t>
            </a:r>
          </a:p>
          <a:p>
            <a:pPr algn="ctr">
              <a:lnSpc>
                <a:spcPct val="115000"/>
              </a:lnSpc>
              <a:spcAft>
                <a:spcPts val="0"/>
              </a:spcAft>
            </a:pPr>
            <a:endParaRPr lang="tr-TR" sz="2400" dirty="0" smtClean="0">
              <a:solidFill>
                <a:srgbClr val="FF0000"/>
              </a:solidFill>
              <a:latin typeface="Times New Roman" panose="02020603050405020304" pitchFamily="18" charset="0"/>
              <a:cs typeface="Times New Roman" panose="02020603050405020304" pitchFamily="18" charset="0"/>
            </a:endParaRPr>
          </a:p>
          <a:p>
            <a:pPr algn="ctr">
              <a:lnSpc>
                <a:spcPct val="115000"/>
              </a:lnSpc>
              <a:spcAft>
                <a:spcPts val="0"/>
              </a:spcAft>
            </a:pPr>
            <a:r>
              <a:rPr lang="tr-TR" sz="2400" dirty="0" smtClean="0">
                <a:solidFill>
                  <a:srgbClr val="FF0000"/>
                </a:solidFill>
                <a:effectLst/>
                <a:latin typeface="Times New Roman" panose="02020603050405020304" pitchFamily="18" charset="0"/>
                <a:ea typeface="Calibri"/>
                <a:cs typeface="Times New Roman" panose="02020603050405020304" pitchFamily="18" charset="0"/>
              </a:rPr>
              <a:t>Beslenme Dostu Okul Projesine Müracaat Etme Hakkı </a:t>
            </a:r>
            <a:r>
              <a:rPr lang="tr-TR" sz="2400" dirty="0" smtClean="0">
                <a:solidFill>
                  <a:srgbClr val="FF0000"/>
                </a:solidFill>
                <a:effectLst/>
                <a:latin typeface="Times New Roman" panose="02020603050405020304" pitchFamily="18" charset="0"/>
                <a:ea typeface="Calibri"/>
                <a:cs typeface="Times New Roman" panose="02020603050405020304" pitchFamily="18" charset="0"/>
              </a:rPr>
              <a:t>Kazandınız…</a:t>
            </a:r>
            <a:endParaRPr lang="tr-TR" sz="2400" dirty="0" smtClean="0">
              <a:solidFill>
                <a:srgbClr val="FF0000"/>
              </a:solidFill>
              <a:effectLst/>
              <a:latin typeface="Times New Roman" panose="02020603050405020304" pitchFamily="18" charset="0"/>
              <a:ea typeface="Calibri"/>
              <a:cs typeface="Times New Roman" panose="02020603050405020304" pitchFamily="18" charset="0"/>
            </a:endParaRPr>
          </a:p>
          <a:p>
            <a:pPr algn="ctr">
              <a:lnSpc>
                <a:spcPct val="115000"/>
              </a:lnSpc>
              <a:spcAft>
                <a:spcPts val="0"/>
              </a:spcAft>
            </a:pPr>
            <a:r>
              <a:rPr lang="tr-TR" sz="2400" dirty="0" smtClean="0">
                <a:solidFill>
                  <a:schemeClr val="tx1"/>
                </a:solidFill>
                <a:latin typeface="Times New Roman" panose="02020603050405020304" pitchFamily="18" charset="0"/>
                <a:ea typeface="Calibri"/>
                <a:cs typeface="Times New Roman" panose="02020603050405020304" pitchFamily="18" charset="0"/>
              </a:rPr>
              <a:t>Bu Yeni Projede de Birlikte Çalışacağız ve Bu Projede de Başarılı Olacağınıza İnanıyoruz</a:t>
            </a:r>
            <a:r>
              <a:rPr lang="tr-TR" sz="2400" dirty="0" smtClean="0">
                <a:solidFill>
                  <a:schemeClr val="tx1"/>
                </a:solidFill>
                <a:latin typeface="Times New Roman" panose="02020603050405020304" pitchFamily="18" charset="0"/>
                <a:ea typeface="Calibri"/>
                <a:cs typeface="Times New Roman" panose="02020603050405020304" pitchFamily="18" charset="0"/>
              </a:rPr>
              <a:t>.</a:t>
            </a:r>
            <a:endParaRPr lang="tr-TR" sz="3200" dirty="0">
              <a:solidFill>
                <a:srgbClr val="FF0000"/>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560901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69333" y="469786"/>
            <a:ext cx="7416824" cy="1944216"/>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tr-TR" sz="3600" dirty="0" smtClean="0">
                <a:solidFill>
                  <a:srgbClr val="FF0000"/>
                </a:solidFill>
                <a:latin typeface="Times New Roman" panose="02020603050405020304" pitchFamily="18" charset="0"/>
                <a:cs typeface="Times New Roman" panose="02020603050405020304" pitchFamily="18" charset="0"/>
              </a:rPr>
              <a:t>Beyaz Bayrak Ödül Töreni</a:t>
            </a:r>
          </a:p>
          <a:p>
            <a:pPr>
              <a:lnSpc>
                <a:spcPct val="115000"/>
              </a:lnSpc>
              <a:spcAft>
                <a:spcPts val="0"/>
              </a:spcAft>
            </a:pPr>
            <a:r>
              <a:rPr lang="tr-TR" sz="2800" dirty="0" smtClean="0">
                <a:solidFill>
                  <a:schemeClr val="tx1"/>
                </a:solidFill>
                <a:effectLst/>
                <a:latin typeface="Times New Roman" panose="02020603050405020304" pitchFamily="18" charset="0"/>
                <a:ea typeface="Calibri"/>
                <a:cs typeface="Times New Roman" panose="02020603050405020304" pitchFamily="18" charset="0"/>
              </a:rPr>
              <a:t>       Beyaz Bayrak</a:t>
            </a:r>
          </a:p>
          <a:p>
            <a:pPr>
              <a:lnSpc>
                <a:spcPct val="115000"/>
              </a:lnSpc>
              <a:spcAft>
                <a:spcPts val="0"/>
              </a:spcAft>
            </a:pPr>
            <a:r>
              <a:rPr lang="tr-TR" sz="2800" dirty="0" smtClean="0">
                <a:solidFill>
                  <a:schemeClr val="tx1"/>
                </a:solidFill>
                <a:latin typeface="Times New Roman" panose="02020603050405020304" pitchFamily="18" charset="0"/>
                <a:ea typeface="Calibri"/>
                <a:cs typeface="Times New Roman" panose="02020603050405020304" pitchFamily="18" charset="0"/>
              </a:rPr>
              <a:t>       Pirinç Levha</a:t>
            </a:r>
          </a:p>
          <a:p>
            <a:pPr>
              <a:lnSpc>
                <a:spcPct val="115000"/>
              </a:lnSpc>
              <a:spcAft>
                <a:spcPts val="0"/>
              </a:spcAft>
            </a:pPr>
            <a:r>
              <a:rPr lang="tr-TR" sz="2800" dirty="0" smtClean="0">
                <a:solidFill>
                  <a:schemeClr val="tx1"/>
                </a:solidFill>
                <a:effectLst/>
                <a:latin typeface="Times New Roman" panose="02020603050405020304" pitchFamily="18" charset="0"/>
                <a:ea typeface="Calibri"/>
                <a:cs typeface="Times New Roman" panose="02020603050405020304" pitchFamily="18" charset="0"/>
              </a:rPr>
              <a:t>       Beyaz Bayrak Sertifikası</a:t>
            </a:r>
            <a:endParaRPr lang="tr-TR" sz="2800" dirty="0">
              <a:solidFill>
                <a:schemeClr val="tx1"/>
              </a:solidFill>
              <a:effectLst/>
              <a:latin typeface="Times New Roman" panose="02020603050405020304" pitchFamily="18" charset="0"/>
              <a:ea typeface="Calibri"/>
              <a:cs typeface="Times New Roman" panose="02020603050405020304" pitchFamily="18" charset="0"/>
            </a:endParaRPr>
          </a:p>
        </p:txBody>
      </p:sp>
      <p:sp>
        <p:nvSpPr>
          <p:cNvPr id="3" name="5-Nokta Yıldız 2"/>
          <p:cNvSpPr/>
          <p:nvPr/>
        </p:nvSpPr>
        <p:spPr>
          <a:xfrm>
            <a:off x="1561381" y="2060848"/>
            <a:ext cx="171450" cy="247650"/>
          </a:xfrm>
          <a:prstGeom prst="star5">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4" name="5-Nokta Yıldız 3"/>
          <p:cNvSpPr/>
          <p:nvPr/>
        </p:nvSpPr>
        <p:spPr>
          <a:xfrm>
            <a:off x="1561381" y="1631657"/>
            <a:ext cx="171450" cy="247650"/>
          </a:xfrm>
          <a:prstGeom prst="star5">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5" name="5-Nokta Yıldız 4"/>
          <p:cNvSpPr/>
          <p:nvPr/>
        </p:nvSpPr>
        <p:spPr>
          <a:xfrm>
            <a:off x="1561381" y="1194244"/>
            <a:ext cx="171450" cy="247650"/>
          </a:xfrm>
          <a:prstGeom prst="star5">
            <a:avLst/>
          </a:prstGeom>
        </p:spPr>
        <p:style>
          <a:lnRef idx="1">
            <a:schemeClr val="accent2"/>
          </a:lnRef>
          <a:fillRef idx="3">
            <a:schemeClr val="accent2"/>
          </a:fillRef>
          <a:effectRef idx="2">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6" name="Dikdörtgen 5"/>
          <p:cNvSpPr/>
          <p:nvPr/>
        </p:nvSpPr>
        <p:spPr>
          <a:xfrm>
            <a:off x="1193951" y="3026118"/>
            <a:ext cx="7416824" cy="1296144"/>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tr-TR" sz="2400" dirty="0" smtClean="0">
                <a:solidFill>
                  <a:schemeClr val="tx1"/>
                </a:solidFill>
                <a:effectLst/>
                <a:latin typeface="Times New Roman" panose="02020603050405020304" pitchFamily="18" charset="0"/>
                <a:ea typeface="Calibri"/>
                <a:cs typeface="Times New Roman" panose="02020603050405020304" pitchFamily="18" charset="0"/>
              </a:rPr>
              <a:t>Törenle Sertifikanızı, Beyaz Bayrağınızı ve Pirinç Levhanızı 3Yıl Süreyle Aldınız ve Beyaz Bayraklı Okul Oldunuz.</a:t>
            </a:r>
            <a:endParaRPr lang="tr-TR" sz="2400" dirty="0">
              <a:solidFill>
                <a:schemeClr val="tx1"/>
              </a:solidFill>
              <a:effectLst/>
              <a:latin typeface="Times New Roman" panose="02020603050405020304" pitchFamily="18" charset="0"/>
              <a:ea typeface="Calibri"/>
              <a:cs typeface="Times New Roman" panose="02020603050405020304" pitchFamily="18" charset="0"/>
            </a:endParaRPr>
          </a:p>
        </p:txBody>
      </p:sp>
      <p:sp>
        <p:nvSpPr>
          <p:cNvPr id="7" name="Aşağı Ok 6"/>
          <p:cNvSpPr/>
          <p:nvPr/>
        </p:nvSpPr>
        <p:spPr>
          <a:xfrm>
            <a:off x="4627020" y="2432227"/>
            <a:ext cx="484505" cy="564725"/>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8" name="Aşağı Ok 7"/>
          <p:cNvSpPr/>
          <p:nvPr/>
        </p:nvSpPr>
        <p:spPr>
          <a:xfrm>
            <a:off x="4626622" y="4322262"/>
            <a:ext cx="484505" cy="564725"/>
          </a:xfrm>
          <a:prstGeom prst="downArrow">
            <a:avLst/>
          </a:prstGeom>
        </p:spPr>
        <p:style>
          <a:lnRef idx="3">
            <a:schemeClr val="lt1"/>
          </a:lnRef>
          <a:fillRef idx="1">
            <a:schemeClr val="accent2"/>
          </a:fillRef>
          <a:effectRef idx="1">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sp>
        <p:nvSpPr>
          <p:cNvPr id="9" name="Dikdörtgen 8"/>
          <p:cNvSpPr/>
          <p:nvPr/>
        </p:nvSpPr>
        <p:spPr>
          <a:xfrm>
            <a:off x="1160462" y="4928194"/>
            <a:ext cx="7416824" cy="1597150"/>
          </a:xfrm>
          <a:prstGeom prst="rect">
            <a:avLst/>
          </a:prstGeom>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0"/>
              </a:spcAft>
            </a:pPr>
            <a:r>
              <a:rPr lang="tr-TR" sz="2000" dirty="0" smtClean="0">
                <a:solidFill>
                  <a:schemeClr val="tx1"/>
                </a:solidFill>
                <a:effectLst/>
                <a:latin typeface="Times New Roman" panose="02020603050405020304" pitchFamily="18" charset="0"/>
                <a:ea typeface="Calibri"/>
                <a:cs typeface="Times New Roman" panose="02020603050405020304" pitchFamily="18" charset="0"/>
              </a:rPr>
              <a:t>Denetim Komisyonunun Belirleyeceği Tarihlerde Ara Denetimler Geçirmeye Hazır Olun.</a:t>
            </a:r>
          </a:p>
          <a:p>
            <a:pPr>
              <a:lnSpc>
                <a:spcPct val="115000"/>
              </a:lnSpc>
              <a:spcAft>
                <a:spcPts val="0"/>
              </a:spcAft>
            </a:pPr>
            <a:r>
              <a:rPr lang="tr-TR" sz="2000" b="1" dirty="0" smtClean="0">
                <a:solidFill>
                  <a:schemeClr val="tx1"/>
                </a:solidFill>
                <a:latin typeface="Times New Roman" panose="02020603050405020304" pitchFamily="18" charset="0"/>
                <a:ea typeface="Calibri"/>
                <a:cs typeface="Times New Roman" panose="02020603050405020304" pitchFamily="18" charset="0"/>
              </a:rPr>
              <a:t>Ara Denetim: </a:t>
            </a:r>
            <a:r>
              <a:rPr lang="tr-TR" sz="2000" dirty="0" smtClean="0">
                <a:solidFill>
                  <a:schemeClr val="tx1"/>
                </a:solidFill>
                <a:latin typeface="Times New Roman" panose="02020603050405020304" pitchFamily="18" charset="0"/>
                <a:ea typeface="Calibri"/>
                <a:cs typeface="Times New Roman" panose="02020603050405020304" pitchFamily="18" charset="0"/>
              </a:rPr>
              <a:t>Beyaz Bayrak Denetim Formundaki Kriterlere Göre Yapılır.</a:t>
            </a:r>
            <a:endParaRPr lang="tr-TR" sz="2000" dirty="0">
              <a:solidFill>
                <a:schemeClr val="tx1"/>
              </a:solidFill>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41927380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TotalTime>
  <Words>349</Words>
  <Application>Microsoft Office PowerPoint</Application>
  <PresentationFormat>Ekran Gösterisi (4:3)</PresentationFormat>
  <Paragraphs>75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BEYAZ BAYRAK PROJESİ HAZIRLIK AŞAMALARI VE İŞ AKIŞ ŞEMASI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BEYAZ BAYRAK PROJESİ HAZIRLIK AŞAMALARI VE İŞ AKIŞ ŞEMASI</dc:title>
  <dc:creator>RecepBULUT</dc:creator>
  <cp:lastModifiedBy>RecepBULUT</cp:lastModifiedBy>
  <cp:revision>11</cp:revision>
  <dcterms:created xsi:type="dcterms:W3CDTF">2019-03-13T11:55:51Z</dcterms:created>
  <dcterms:modified xsi:type="dcterms:W3CDTF">2019-03-14T05:31:10Z</dcterms:modified>
</cp:coreProperties>
</file>